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sldIdLst>
    <p:sldId id="256" r:id="rId2"/>
    <p:sldId id="257" r:id="rId3"/>
    <p:sldId id="259" r:id="rId4"/>
    <p:sldId id="260" r:id="rId5"/>
    <p:sldId id="261" r:id="rId6"/>
    <p:sldId id="284" r:id="rId7"/>
    <p:sldId id="287" r:id="rId8"/>
    <p:sldId id="288" r:id="rId9"/>
    <p:sldId id="262" r:id="rId10"/>
    <p:sldId id="264" r:id="rId11"/>
    <p:sldId id="280" r:id="rId12"/>
    <p:sldId id="268" r:id="rId13"/>
    <p:sldId id="289" r:id="rId14"/>
    <p:sldId id="290" r:id="rId15"/>
    <p:sldId id="291" r:id="rId16"/>
    <p:sldId id="292" r:id="rId17"/>
    <p:sldId id="269" r:id="rId18"/>
    <p:sldId id="270" r:id="rId19"/>
    <p:sldId id="273" r:id="rId20"/>
    <p:sldId id="274" r:id="rId21"/>
    <p:sldId id="275" r:id="rId22"/>
    <p:sldId id="286" r:id="rId23"/>
    <p:sldId id="279" r:id="rId24"/>
    <p:sldId id="283" r:id="rId25"/>
    <p:sldId id="285" r:id="rId26"/>
    <p:sldId id="277" r:id="rId27"/>
    <p:sldId id="278" r:id="rId28"/>
  </p:sldIdLst>
  <p:sldSz cx="9144000" cy="6858000" type="screen4x3"/>
  <p:notesSz cx="6797675" cy="9926638"/>
  <p:defaultTextStyle>
    <a:defPPr>
      <a:defRPr lang="en-GB"/>
    </a:defPPr>
    <a:lvl1pPr algn="l" defTabSz="449263" rtl="0" eaLnBrk="0" fontAlgn="base" hangingPunct="0">
      <a:spcBef>
        <a:spcPct val="0"/>
      </a:spcBef>
      <a:spcAft>
        <a:spcPct val="0"/>
      </a:spcAft>
      <a:defRPr kern="1200">
        <a:solidFill>
          <a:schemeClr val="tx1"/>
        </a:solidFill>
        <a:latin typeface="Arial" charset="0"/>
        <a:ea typeface="Microsoft YaHei" charset="-122"/>
        <a:cs typeface="+mn-cs"/>
      </a:defRPr>
    </a:lvl1pPr>
    <a:lvl2pPr marL="742950" indent="-285750" algn="l" defTabSz="449263" rtl="0" eaLnBrk="0" fontAlgn="base" hangingPunct="0">
      <a:spcBef>
        <a:spcPct val="0"/>
      </a:spcBef>
      <a:spcAft>
        <a:spcPct val="0"/>
      </a:spcAft>
      <a:defRPr kern="1200">
        <a:solidFill>
          <a:schemeClr val="tx1"/>
        </a:solidFill>
        <a:latin typeface="Arial" charset="0"/>
        <a:ea typeface="Microsoft YaHei" charset="-122"/>
        <a:cs typeface="+mn-cs"/>
      </a:defRPr>
    </a:lvl2pPr>
    <a:lvl3pPr marL="1143000" indent="-228600" algn="l" defTabSz="449263" rtl="0" eaLnBrk="0" fontAlgn="base" hangingPunct="0">
      <a:spcBef>
        <a:spcPct val="0"/>
      </a:spcBef>
      <a:spcAft>
        <a:spcPct val="0"/>
      </a:spcAft>
      <a:defRPr kern="1200">
        <a:solidFill>
          <a:schemeClr val="tx1"/>
        </a:solidFill>
        <a:latin typeface="Arial" charset="0"/>
        <a:ea typeface="Microsoft YaHei" charset="-122"/>
        <a:cs typeface="+mn-cs"/>
      </a:defRPr>
    </a:lvl3pPr>
    <a:lvl4pPr marL="1600200" indent="-228600" algn="l" defTabSz="449263" rtl="0" eaLnBrk="0" fontAlgn="base" hangingPunct="0">
      <a:spcBef>
        <a:spcPct val="0"/>
      </a:spcBef>
      <a:spcAft>
        <a:spcPct val="0"/>
      </a:spcAft>
      <a:defRPr kern="1200">
        <a:solidFill>
          <a:schemeClr val="tx1"/>
        </a:solidFill>
        <a:latin typeface="Arial" charset="0"/>
        <a:ea typeface="Microsoft YaHei" charset="-122"/>
        <a:cs typeface="+mn-cs"/>
      </a:defRPr>
    </a:lvl4pPr>
    <a:lvl5pPr marL="2057400" indent="-228600" algn="l" defTabSz="449263" rtl="0" eaLnBrk="0" fontAlgn="base" hangingPunct="0">
      <a:spcBef>
        <a:spcPct val="0"/>
      </a:spcBef>
      <a:spcAft>
        <a:spcPct val="0"/>
      </a:spcAft>
      <a:defRPr kern="1200">
        <a:solidFill>
          <a:schemeClr val="tx1"/>
        </a:solidFill>
        <a:latin typeface="Arial" charset="0"/>
        <a:ea typeface="Microsoft YaHei" charset="-122"/>
        <a:cs typeface="+mn-cs"/>
      </a:defRPr>
    </a:lvl5pPr>
    <a:lvl6pPr marL="2286000" algn="l" defTabSz="914400" rtl="0" eaLnBrk="1" latinLnBrk="0" hangingPunct="1">
      <a:defRPr kern="1200">
        <a:solidFill>
          <a:schemeClr val="tx1"/>
        </a:solidFill>
        <a:latin typeface="Arial" charset="0"/>
        <a:ea typeface="Microsoft YaHei" charset="-122"/>
        <a:cs typeface="+mn-cs"/>
      </a:defRPr>
    </a:lvl6pPr>
    <a:lvl7pPr marL="2743200" algn="l" defTabSz="914400" rtl="0" eaLnBrk="1" latinLnBrk="0" hangingPunct="1">
      <a:defRPr kern="1200">
        <a:solidFill>
          <a:schemeClr val="tx1"/>
        </a:solidFill>
        <a:latin typeface="Arial" charset="0"/>
        <a:ea typeface="Microsoft YaHei" charset="-122"/>
        <a:cs typeface="+mn-cs"/>
      </a:defRPr>
    </a:lvl7pPr>
    <a:lvl8pPr marL="3200400" algn="l" defTabSz="914400" rtl="0" eaLnBrk="1" latinLnBrk="0" hangingPunct="1">
      <a:defRPr kern="1200">
        <a:solidFill>
          <a:schemeClr val="tx1"/>
        </a:solidFill>
        <a:latin typeface="Arial" charset="0"/>
        <a:ea typeface="Microsoft YaHei" charset="-122"/>
        <a:cs typeface="+mn-cs"/>
      </a:defRPr>
    </a:lvl8pPr>
    <a:lvl9pPr marL="3657600" algn="l" defTabSz="914400" rtl="0" eaLnBrk="1" latinLnBrk="0" hangingPunct="1">
      <a:defRPr kern="1200">
        <a:solidFill>
          <a:schemeClr val="tx1"/>
        </a:solidFill>
        <a:latin typeface="Arial" charset="0"/>
        <a:ea typeface="Microsoft YaHei"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p:cNvSpPr>
            <a:spLocks noGrp="1" noChangeArrowheads="1"/>
          </p:cNvSpPr>
          <p:nvPr>
            <p:ph type="body"/>
          </p:nvPr>
        </p:nvSpPr>
        <p:spPr bwMode="auto">
          <a:xfrm>
            <a:off x="755650" y="5078413"/>
            <a:ext cx="6046788" cy="4810125"/>
          </a:xfrm>
          <a:prstGeom prst="rect">
            <a:avLst/>
          </a:prstGeom>
          <a:noFill/>
          <a:ln>
            <a:noFill/>
          </a:ln>
          <a:effectLst/>
        </p:spPr>
        <p:txBody>
          <a:bodyPr vert="horz" wrap="square" lIns="0" tIns="0" rIns="0" bIns="0" numCol="1" anchor="t" anchorCtr="0" compatLnSpc="1">
            <a:prstTxWarp prst="textNoShape">
              <a:avLst/>
            </a:prstTxWarp>
          </a:bodyPr>
          <a:lstStyle/>
          <a:p>
            <a:pPr lvl="0"/>
            <a:endParaRPr lang="it-IT" noProof="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icrosoft YaHei" charset="-122"/>
                <a:cs typeface="Arial Unicode MS" charset="0"/>
              </a:defRPr>
            </a:lvl1pPr>
          </a:lstStyle>
          <a:p>
            <a:pPr>
              <a:defRPr/>
            </a:pPr>
            <a:endParaRPr lang="it-IT"/>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icrosoft YaHei" charset="-122"/>
                <a:cs typeface="Arial Unicode MS" charset="0"/>
              </a:defRPr>
            </a:lvl1pPr>
          </a:lstStyle>
          <a:p>
            <a:pPr>
              <a:defRPr/>
            </a:pPr>
            <a:endParaRPr lang="it-IT"/>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icrosoft YaHei" charset="-122"/>
                <a:cs typeface="Arial Unicode MS" charset="0"/>
              </a:defRPr>
            </a:lvl1pPr>
          </a:lstStyle>
          <a:p>
            <a:pPr>
              <a:defRPr/>
            </a:pPr>
            <a:endParaRPr lang="it-IT"/>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Arial Unicode MS" charset="-128"/>
                <a:cs typeface="Arial Unicode MS" charset="-128"/>
              </a:defRPr>
            </a:lvl1pPr>
          </a:lstStyle>
          <a:p>
            <a:pPr>
              <a:defRPr/>
            </a:pPr>
            <a:fld id="{336C85B1-99C1-4144-904B-96F2C41C9A0E}" type="slidenum">
              <a:rPr lang="it-IT" altLang="it-IT"/>
              <a:pPr>
                <a:defRPr/>
              </a:pPr>
              <a:t>‹N›</a:t>
            </a:fld>
            <a:endParaRPr lang="it-IT" altLang="it-IT"/>
          </a:p>
        </p:txBody>
      </p:sp>
    </p:spTree>
    <p:extLst>
      <p:ext uri="{BB962C8B-B14F-4D97-AF65-F5344CB8AC3E}">
        <p14:creationId xmlns:p14="http://schemas.microsoft.com/office/powerpoint/2010/main" val="1775782448"/>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EBE38568-C4AC-4663-9C57-D8088A8C183F}" type="slidenum">
              <a:rPr lang="it-IT" altLang="it-IT" smtClean="0">
                <a:solidFill>
                  <a:srgbClr val="000000"/>
                </a:solidFill>
                <a:latin typeface="Times New Roman" pitchFamily="16" charset="0"/>
                <a:ea typeface="Arial Unicode MS" charset="-128"/>
              </a:rPr>
              <a:pPr/>
              <a:t>1</a:t>
            </a:fld>
            <a:endParaRPr lang="it-IT" altLang="it-IT">
              <a:solidFill>
                <a:srgbClr val="000000"/>
              </a:solidFill>
              <a:latin typeface="Times New Roman" pitchFamily="16" charset="0"/>
              <a:ea typeface="Arial Unicode MS" charset="-128"/>
            </a:endParaRPr>
          </a:p>
        </p:txBody>
      </p:sp>
      <p:sp>
        <p:nvSpPr>
          <p:cNvPr id="2969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839122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C6BF4720-7D9E-4978-853E-234EA471075B}" type="slidenum">
              <a:rPr lang="it-IT" altLang="it-IT" smtClean="0">
                <a:solidFill>
                  <a:srgbClr val="000000"/>
                </a:solidFill>
                <a:latin typeface="Times New Roman" pitchFamily="16" charset="0"/>
                <a:ea typeface="Arial Unicode MS" charset="-128"/>
              </a:rPr>
              <a:pPr/>
              <a:t>10</a:t>
            </a:fld>
            <a:endParaRPr lang="it-IT" altLang="it-IT">
              <a:solidFill>
                <a:srgbClr val="000000"/>
              </a:solidFill>
              <a:latin typeface="Times New Roman" pitchFamily="16" charset="0"/>
              <a:ea typeface="Arial Unicode MS" charset="-128"/>
            </a:endParaRPr>
          </a:p>
        </p:txBody>
      </p:sp>
      <p:sp>
        <p:nvSpPr>
          <p:cNvPr id="3686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326887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6FE1761E-F1C2-49B9-94AE-D8C489694E0E}" type="slidenum">
              <a:rPr lang="it-IT" altLang="it-IT" smtClean="0">
                <a:solidFill>
                  <a:srgbClr val="000000"/>
                </a:solidFill>
                <a:latin typeface="Times New Roman" pitchFamily="16" charset="0"/>
                <a:ea typeface="Arial Unicode MS" charset="-128"/>
              </a:rPr>
              <a:pPr/>
              <a:t>11</a:t>
            </a:fld>
            <a:endParaRPr lang="it-IT" altLang="it-IT">
              <a:solidFill>
                <a:srgbClr val="000000"/>
              </a:solidFill>
              <a:latin typeface="Times New Roman" pitchFamily="16" charset="0"/>
              <a:ea typeface="Arial Unicode MS" charset="-128"/>
            </a:endParaRPr>
          </a:p>
        </p:txBody>
      </p:sp>
      <p:sp>
        <p:nvSpPr>
          <p:cNvPr id="3789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139645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EE72C356-BA39-46FA-A191-718746092A74}" type="slidenum">
              <a:rPr lang="it-IT" altLang="it-IT" smtClean="0">
                <a:solidFill>
                  <a:srgbClr val="000000"/>
                </a:solidFill>
                <a:latin typeface="Times New Roman" pitchFamily="16" charset="0"/>
                <a:ea typeface="Arial Unicode MS" charset="-128"/>
              </a:rPr>
              <a:pPr/>
              <a:t>12</a:t>
            </a:fld>
            <a:endParaRPr lang="it-IT" altLang="it-IT">
              <a:solidFill>
                <a:srgbClr val="000000"/>
              </a:solidFill>
              <a:latin typeface="Times New Roman" pitchFamily="16" charset="0"/>
              <a:ea typeface="Arial Unicode MS" charset="-128"/>
            </a:endParaRPr>
          </a:p>
        </p:txBody>
      </p:sp>
      <p:sp>
        <p:nvSpPr>
          <p:cNvPr id="4096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985206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435CB25B-E2A2-4722-86AF-6635FADDD218}" type="slidenum">
              <a:rPr lang="it-IT" altLang="it-IT" smtClean="0">
                <a:solidFill>
                  <a:srgbClr val="000000"/>
                </a:solidFill>
                <a:latin typeface="Times New Roman" pitchFamily="16" charset="0"/>
                <a:ea typeface="Arial Unicode MS" charset="-128"/>
              </a:rPr>
              <a:pPr/>
              <a:t>13</a:t>
            </a:fld>
            <a:endParaRPr lang="it-IT" altLang="it-IT">
              <a:solidFill>
                <a:srgbClr val="000000"/>
              </a:solidFill>
              <a:latin typeface="Times New Roman" pitchFamily="16" charset="0"/>
              <a:ea typeface="Arial Unicode MS" charset="-128"/>
            </a:endParaRPr>
          </a:p>
        </p:txBody>
      </p:sp>
      <p:sp>
        <p:nvSpPr>
          <p:cNvPr id="460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4"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6092886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71EEA959-B633-44F7-B49A-64B389DBD441}" type="slidenum">
              <a:rPr lang="it-IT" altLang="it-IT" smtClean="0">
                <a:solidFill>
                  <a:srgbClr val="000000"/>
                </a:solidFill>
                <a:latin typeface="Times New Roman" pitchFamily="16" charset="0"/>
                <a:ea typeface="Arial Unicode MS" charset="-128"/>
              </a:rPr>
              <a:pPr/>
              <a:t>14</a:t>
            </a:fld>
            <a:endParaRPr lang="it-IT" altLang="it-IT">
              <a:solidFill>
                <a:srgbClr val="000000"/>
              </a:solidFill>
              <a:latin typeface="Times New Roman" pitchFamily="16" charset="0"/>
              <a:ea typeface="Arial Unicode MS" charset="-128"/>
            </a:endParaRPr>
          </a:p>
        </p:txBody>
      </p:sp>
      <p:sp>
        <p:nvSpPr>
          <p:cNvPr id="4710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172758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49099BBE-B9C1-4641-B581-195E8442B571}" type="slidenum">
              <a:rPr lang="it-IT" altLang="it-IT" smtClean="0">
                <a:solidFill>
                  <a:srgbClr val="000000"/>
                </a:solidFill>
                <a:latin typeface="Times New Roman" pitchFamily="16" charset="0"/>
                <a:ea typeface="Arial Unicode MS" charset="-128"/>
              </a:rPr>
              <a:pPr/>
              <a:t>15</a:t>
            </a:fld>
            <a:endParaRPr lang="it-IT" altLang="it-IT">
              <a:solidFill>
                <a:srgbClr val="000000"/>
              </a:solidFill>
              <a:latin typeface="Times New Roman" pitchFamily="16" charset="0"/>
              <a:ea typeface="Arial Unicode MS" charset="-128"/>
            </a:endParaRPr>
          </a:p>
        </p:txBody>
      </p:sp>
      <p:sp>
        <p:nvSpPr>
          <p:cNvPr id="44035" name="Rectangle 1"/>
          <p:cNvSpPr>
            <a:spLocks noGrp="1" noRot="1" noChangeAspect="1" noChangeArrowheads="1" noTextEdit="1"/>
          </p:cNvSpPr>
          <p:nvPr>
            <p:ph type="sldImg"/>
          </p:nvPr>
        </p:nvSpPr>
        <p:spPr>
          <a:xfrm>
            <a:off x="846138" y="882650"/>
            <a:ext cx="5799137" cy="4351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6" name="Rectangle 2"/>
          <p:cNvSpPr>
            <a:spLocks noGrp="1" noChangeArrowheads="1"/>
          </p:cNvSpPr>
          <p:nvPr>
            <p:ph type="body" idx="1"/>
          </p:nvPr>
        </p:nvSpPr>
        <p:spPr>
          <a:xfrm>
            <a:off x="749300" y="5513388"/>
            <a:ext cx="5994400" cy="522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757908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ED50E032-AE3E-4200-8AEC-C45A2B7C2452}" type="slidenum">
              <a:rPr lang="it-IT" altLang="it-IT" smtClean="0">
                <a:solidFill>
                  <a:srgbClr val="000000"/>
                </a:solidFill>
                <a:latin typeface="Times New Roman" pitchFamily="16" charset="0"/>
                <a:ea typeface="Arial Unicode MS" charset="-128"/>
              </a:rPr>
              <a:pPr/>
              <a:t>16</a:t>
            </a:fld>
            <a:endParaRPr lang="it-IT" altLang="it-IT">
              <a:solidFill>
                <a:srgbClr val="000000"/>
              </a:solidFill>
              <a:latin typeface="Times New Roman" pitchFamily="16" charset="0"/>
              <a:ea typeface="Arial Unicode MS" charset="-128"/>
            </a:endParaRPr>
          </a:p>
        </p:txBody>
      </p:sp>
      <p:sp>
        <p:nvSpPr>
          <p:cNvPr id="45059" name="Rectangle 1"/>
          <p:cNvSpPr>
            <a:spLocks noGrp="1" noRot="1" noChangeAspect="1" noChangeArrowheads="1" noTextEdit="1"/>
          </p:cNvSpPr>
          <p:nvPr>
            <p:ph type="sldImg"/>
          </p:nvPr>
        </p:nvSpPr>
        <p:spPr>
          <a:xfrm>
            <a:off x="846138" y="882650"/>
            <a:ext cx="5799137" cy="4351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60" name="Rectangle 2"/>
          <p:cNvSpPr>
            <a:spLocks noGrp="1" noChangeArrowheads="1"/>
          </p:cNvSpPr>
          <p:nvPr>
            <p:ph type="body" idx="1"/>
          </p:nvPr>
        </p:nvSpPr>
        <p:spPr>
          <a:xfrm>
            <a:off x="749300" y="5513388"/>
            <a:ext cx="5994400" cy="522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8547452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B0314F10-DF70-48C7-A2CE-4ADF27DF747E}" type="slidenum">
              <a:rPr lang="it-IT" altLang="it-IT" smtClean="0">
                <a:solidFill>
                  <a:srgbClr val="000000"/>
                </a:solidFill>
                <a:latin typeface="Times New Roman" pitchFamily="16" charset="0"/>
                <a:ea typeface="Arial Unicode MS" charset="-128"/>
              </a:rPr>
              <a:pPr/>
              <a:t>17</a:t>
            </a:fld>
            <a:endParaRPr lang="it-IT" altLang="it-IT">
              <a:solidFill>
                <a:srgbClr val="000000"/>
              </a:solidFill>
              <a:latin typeface="Times New Roman" pitchFamily="16" charset="0"/>
              <a:ea typeface="Arial Unicode MS" charset="-128"/>
            </a:endParaRPr>
          </a:p>
        </p:txBody>
      </p:sp>
      <p:sp>
        <p:nvSpPr>
          <p:cNvPr id="4198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8"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027138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A8CE6B89-C2EB-4D65-90D1-C43C7EC66FAF}" type="slidenum">
              <a:rPr lang="it-IT" altLang="it-IT" smtClean="0">
                <a:solidFill>
                  <a:srgbClr val="000000"/>
                </a:solidFill>
                <a:latin typeface="Times New Roman" pitchFamily="16" charset="0"/>
                <a:ea typeface="Arial Unicode MS" charset="-128"/>
              </a:rPr>
              <a:pPr/>
              <a:t>18</a:t>
            </a:fld>
            <a:endParaRPr lang="it-IT" altLang="it-IT">
              <a:solidFill>
                <a:srgbClr val="000000"/>
              </a:solidFill>
              <a:latin typeface="Times New Roman" pitchFamily="16" charset="0"/>
              <a:ea typeface="Arial Unicode MS" charset="-128"/>
            </a:endParaRPr>
          </a:p>
        </p:txBody>
      </p:sp>
      <p:sp>
        <p:nvSpPr>
          <p:cNvPr id="4301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864211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47B654A2-2D9F-4E44-959E-F6E1167D4DDB}" type="slidenum">
              <a:rPr lang="it-IT" altLang="it-IT" smtClean="0">
                <a:solidFill>
                  <a:srgbClr val="000000"/>
                </a:solidFill>
                <a:latin typeface="Times New Roman" pitchFamily="16" charset="0"/>
                <a:ea typeface="Arial Unicode MS" charset="-128"/>
              </a:rPr>
              <a:pPr/>
              <a:t>19</a:t>
            </a:fld>
            <a:endParaRPr lang="it-IT" altLang="it-IT">
              <a:solidFill>
                <a:srgbClr val="000000"/>
              </a:solidFill>
              <a:latin typeface="Times New Roman" pitchFamily="16" charset="0"/>
              <a:ea typeface="Arial Unicode MS" charset="-128"/>
            </a:endParaRPr>
          </a:p>
        </p:txBody>
      </p:sp>
      <p:sp>
        <p:nvSpPr>
          <p:cNvPr id="4813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2"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801849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911FC548-46C3-49C9-859F-3D69C57FD903}" type="slidenum">
              <a:rPr lang="it-IT" altLang="it-IT" smtClean="0">
                <a:solidFill>
                  <a:srgbClr val="000000"/>
                </a:solidFill>
                <a:latin typeface="Times New Roman" pitchFamily="16" charset="0"/>
                <a:ea typeface="Arial Unicode MS" charset="-128"/>
              </a:rPr>
              <a:pPr/>
              <a:t>2</a:t>
            </a:fld>
            <a:endParaRPr lang="it-IT" altLang="it-IT">
              <a:solidFill>
                <a:srgbClr val="000000"/>
              </a:solidFill>
              <a:latin typeface="Times New Roman" pitchFamily="16" charset="0"/>
              <a:ea typeface="Arial Unicode MS" charset="-128"/>
            </a:endParaRPr>
          </a:p>
        </p:txBody>
      </p:sp>
      <p:sp>
        <p:nvSpPr>
          <p:cNvPr id="30723" name="Rectangle 1"/>
          <p:cNvSpPr>
            <a:spLocks noGrp="1" noRot="1" noChangeAspect="1" noChangeArrowheads="1" noTextEdit="1"/>
          </p:cNvSpPr>
          <p:nvPr>
            <p:ph type="sldImg"/>
          </p:nvPr>
        </p:nvSpPr>
        <p:spPr>
          <a:xfrm>
            <a:off x="917575" y="744538"/>
            <a:ext cx="4962525"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4" name="Rectangle 2"/>
          <p:cNvSpPr>
            <a:spLocks noGrp="1" noChangeArrowheads="1"/>
          </p:cNvSpPr>
          <p:nvPr>
            <p:ph type="body" idx="1"/>
          </p:nvPr>
        </p:nvSpPr>
        <p:spPr>
          <a:xfrm>
            <a:off x="679450" y="4714875"/>
            <a:ext cx="5437188" cy="446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Lst>
            </a:pPr>
            <a:endParaRPr lang="it-IT" altLang="it-IT" sz="2000">
              <a:latin typeface="Arial" charset="0"/>
              <a:ea typeface="Microsoft YaHei" charset="-122"/>
            </a:endParaRPr>
          </a:p>
        </p:txBody>
      </p:sp>
      <p:sp>
        <p:nvSpPr>
          <p:cNvPr id="30725" name="Text Box 3"/>
          <p:cNvSpPr txBox="1">
            <a:spLocks noChangeArrowheads="1"/>
          </p:cNvSpPr>
          <p:nvPr/>
        </p:nvSpPr>
        <p:spPr bwMode="auto">
          <a:xfrm>
            <a:off x="3851275" y="9428163"/>
            <a:ext cx="2944813"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pPr eaLnBrk="1" hangingPunct="1">
              <a:buClr>
                <a:srgbClr val="000000"/>
              </a:buClr>
              <a:buSzPct val="100000"/>
              <a:buFont typeface="Times New Roman" pitchFamily="16" charset="0"/>
              <a:buNone/>
            </a:pPr>
            <a:fld id="{5676A0FF-D0AD-4596-A741-3471CAE1B2C4}" type="slidenum">
              <a:rPr lang="it-IT" altLang="it-IT">
                <a:solidFill>
                  <a:srgbClr val="000000"/>
                </a:solidFill>
                <a:latin typeface="Calibri" charset="0"/>
              </a:rPr>
              <a:pPr eaLnBrk="1" hangingPunct="1">
                <a:buClr>
                  <a:srgbClr val="000000"/>
                </a:buClr>
                <a:buSzPct val="100000"/>
                <a:buFont typeface="Times New Roman" pitchFamily="16" charset="0"/>
                <a:buNone/>
              </a:pPr>
              <a:t>2</a:t>
            </a:fld>
            <a:endParaRPr lang="it-IT" altLang="it-IT">
              <a:solidFill>
                <a:srgbClr val="000000"/>
              </a:solidFill>
              <a:latin typeface="Calibri" charset="0"/>
            </a:endParaRPr>
          </a:p>
        </p:txBody>
      </p:sp>
      <p:sp>
        <p:nvSpPr>
          <p:cNvPr id="30726" name="Text Box 4"/>
          <p:cNvSpPr txBox="1">
            <a:spLocks noChangeArrowheads="1"/>
          </p:cNvSpPr>
          <p:nvPr/>
        </p:nvSpPr>
        <p:spPr bwMode="auto">
          <a:xfrm>
            <a:off x="0" y="9428163"/>
            <a:ext cx="2944813"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itchFamily="16" charset="0"/>
              <a:buNone/>
            </a:pPr>
            <a:endParaRPr lang="it-IT" altLang="it-IT"/>
          </a:p>
        </p:txBody>
      </p:sp>
    </p:spTree>
    <p:extLst>
      <p:ext uri="{BB962C8B-B14F-4D97-AF65-F5344CB8AC3E}">
        <p14:creationId xmlns:p14="http://schemas.microsoft.com/office/powerpoint/2010/main" val="3789464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44B64AF4-2701-4622-BDF3-A3FD8D9BA7D9}" type="slidenum">
              <a:rPr lang="it-IT" altLang="it-IT" smtClean="0">
                <a:solidFill>
                  <a:srgbClr val="000000"/>
                </a:solidFill>
                <a:latin typeface="Times New Roman" pitchFamily="16" charset="0"/>
                <a:ea typeface="Arial Unicode MS" charset="-128"/>
              </a:rPr>
              <a:pPr/>
              <a:t>20</a:t>
            </a:fld>
            <a:endParaRPr lang="it-IT" altLang="it-IT">
              <a:solidFill>
                <a:srgbClr val="000000"/>
              </a:solidFill>
              <a:latin typeface="Times New Roman" pitchFamily="16" charset="0"/>
              <a:ea typeface="Arial Unicode MS" charset="-128"/>
            </a:endParaRPr>
          </a:p>
        </p:txBody>
      </p:sp>
      <p:sp>
        <p:nvSpPr>
          <p:cNvPr id="4915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6"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990697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9634D73C-64BA-4FB1-973C-EBB5D6D6E76C}" type="slidenum">
              <a:rPr lang="it-IT" altLang="it-IT" smtClean="0">
                <a:solidFill>
                  <a:srgbClr val="000000"/>
                </a:solidFill>
                <a:latin typeface="Times New Roman" pitchFamily="16" charset="0"/>
                <a:ea typeface="Arial Unicode MS" charset="-128"/>
              </a:rPr>
              <a:pPr/>
              <a:t>21</a:t>
            </a:fld>
            <a:endParaRPr lang="it-IT" altLang="it-IT">
              <a:solidFill>
                <a:srgbClr val="000000"/>
              </a:solidFill>
              <a:latin typeface="Times New Roman" pitchFamily="16" charset="0"/>
              <a:ea typeface="Arial Unicode MS" charset="-128"/>
            </a:endParaRPr>
          </a:p>
        </p:txBody>
      </p:sp>
      <p:sp>
        <p:nvSpPr>
          <p:cNvPr id="5017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735629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9634D73C-64BA-4FB1-973C-EBB5D6D6E76C}" type="slidenum">
              <a:rPr lang="it-IT" altLang="it-IT" smtClean="0">
                <a:solidFill>
                  <a:srgbClr val="000000"/>
                </a:solidFill>
                <a:latin typeface="Times New Roman" pitchFamily="16" charset="0"/>
                <a:ea typeface="Arial Unicode MS" charset="-128"/>
              </a:rPr>
              <a:pPr/>
              <a:t>22</a:t>
            </a:fld>
            <a:endParaRPr lang="it-IT" altLang="it-IT">
              <a:solidFill>
                <a:srgbClr val="000000"/>
              </a:solidFill>
              <a:latin typeface="Times New Roman" pitchFamily="16" charset="0"/>
              <a:ea typeface="Arial Unicode MS" charset="-128"/>
            </a:endParaRPr>
          </a:p>
        </p:txBody>
      </p:sp>
      <p:sp>
        <p:nvSpPr>
          <p:cNvPr id="5017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0"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882659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388AF2C5-A2B5-4D7B-96CD-11FCEC4B3C55}" type="slidenum">
              <a:rPr lang="it-IT" altLang="it-IT" smtClean="0">
                <a:solidFill>
                  <a:srgbClr val="000000"/>
                </a:solidFill>
                <a:latin typeface="Times New Roman" pitchFamily="16" charset="0"/>
                <a:ea typeface="Arial Unicode MS" charset="-128"/>
              </a:rPr>
              <a:pPr/>
              <a:t>23</a:t>
            </a:fld>
            <a:endParaRPr lang="it-IT" altLang="it-IT">
              <a:solidFill>
                <a:srgbClr val="000000"/>
              </a:solidFill>
              <a:latin typeface="Times New Roman" pitchFamily="16" charset="0"/>
              <a:ea typeface="Arial Unicode MS" charset="-128"/>
            </a:endParaRPr>
          </a:p>
        </p:txBody>
      </p:sp>
      <p:sp>
        <p:nvSpPr>
          <p:cNvPr id="52227" name="Rectangle 1"/>
          <p:cNvSpPr>
            <a:spLocks noGrp="1" noRot="1" noChangeAspect="1" noChangeArrowheads="1" noTextEdit="1"/>
          </p:cNvSpPr>
          <p:nvPr>
            <p:ph type="sldImg"/>
          </p:nvPr>
        </p:nvSpPr>
        <p:spPr>
          <a:xfrm>
            <a:off x="846138" y="882650"/>
            <a:ext cx="5799137" cy="4351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p:cNvSpPr>
            <a:spLocks noGrp="1" noChangeArrowheads="1"/>
          </p:cNvSpPr>
          <p:nvPr>
            <p:ph type="body" idx="1"/>
          </p:nvPr>
        </p:nvSpPr>
        <p:spPr>
          <a:xfrm>
            <a:off x="749300" y="5513388"/>
            <a:ext cx="5994400" cy="522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928762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DD1B93C1-2022-4D4B-A0BC-E1407B9EE325}" type="slidenum">
              <a:rPr lang="it-IT" altLang="it-IT" smtClean="0">
                <a:solidFill>
                  <a:srgbClr val="000000"/>
                </a:solidFill>
                <a:latin typeface="Times New Roman" pitchFamily="16" charset="0"/>
                <a:ea typeface="Arial Unicode MS" charset="-128"/>
              </a:rPr>
              <a:pPr/>
              <a:t>24</a:t>
            </a:fld>
            <a:endParaRPr lang="it-IT" altLang="it-IT">
              <a:solidFill>
                <a:srgbClr val="000000"/>
              </a:solidFill>
              <a:latin typeface="Times New Roman" pitchFamily="16" charset="0"/>
              <a:ea typeface="Arial Unicode MS" charset="-128"/>
            </a:endParaRPr>
          </a:p>
        </p:txBody>
      </p:sp>
      <p:sp>
        <p:nvSpPr>
          <p:cNvPr id="53251" name="Rectangle 1"/>
          <p:cNvSpPr>
            <a:spLocks noGrp="1" noRot="1" noChangeAspect="1" noChangeArrowheads="1" noTextEdit="1"/>
          </p:cNvSpPr>
          <p:nvPr>
            <p:ph type="sldImg"/>
          </p:nvPr>
        </p:nvSpPr>
        <p:spPr>
          <a:xfrm>
            <a:off x="846138" y="882650"/>
            <a:ext cx="5799137" cy="4351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2" name="Rectangle 2"/>
          <p:cNvSpPr>
            <a:spLocks noGrp="1" noChangeArrowheads="1"/>
          </p:cNvSpPr>
          <p:nvPr>
            <p:ph type="body" idx="1"/>
          </p:nvPr>
        </p:nvSpPr>
        <p:spPr>
          <a:xfrm>
            <a:off x="749300" y="5513388"/>
            <a:ext cx="5994400" cy="5222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3583771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a:extLst>
              <a:ext uri="{FF2B5EF4-FFF2-40B4-BE49-F238E27FC236}">
                <a16:creationId xmlns:a16="http://schemas.microsoft.com/office/drawing/2014/main" id="{E6860349-C32D-4082-BD8C-47EA562107C0}"/>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6F1A1534-A5EE-4467-84D4-190287992034}" type="slidenum">
              <a:rPr lang="it-IT" altLang="it-IT">
                <a:solidFill>
                  <a:srgbClr val="000000"/>
                </a:solidFill>
                <a:latin typeface="Times New Roman" panose="02020603050405020304" pitchFamily="18" charset="0"/>
              </a:rPr>
              <a:pPr eaLnBrk="1"/>
              <a:t>25</a:t>
            </a:fld>
            <a:endParaRPr lang="it-IT" altLang="it-IT">
              <a:solidFill>
                <a:srgbClr val="000000"/>
              </a:solidFill>
              <a:latin typeface="Times New Roman" panose="02020603050405020304" pitchFamily="18" charset="0"/>
            </a:endParaRPr>
          </a:p>
        </p:txBody>
      </p:sp>
      <p:sp>
        <p:nvSpPr>
          <p:cNvPr id="52227" name="Rectangle 1">
            <a:extLst>
              <a:ext uri="{FF2B5EF4-FFF2-40B4-BE49-F238E27FC236}">
                <a16:creationId xmlns:a16="http://schemas.microsoft.com/office/drawing/2014/main" id="{6D72C435-C06D-4DD4-A335-7615A6B288CB}"/>
              </a:ext>
            </a:extLst>
          </p:cNvPr>
          <p:cNvSpPr>
            <a:spLocks noGrp="1" noRot="1" noChangeAspect="1" noChangeArrowheads="1" noTextEdit="1"/>
          </p:cNvSpPr>
          <p:nvPr>
            <p:ph type="sldImg"/>
          </p:nvPr>
        </p:nvSpPr>
        <p:spPr>
          <a:xfrm>
            <a:off x="846138" y="882650"/>
            <a:ext cx="5799137" cy="4351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a:extLst>
              <a:ext uri="{FF2B5EF4-FFF2-40B4-BE49-F238E27FC236}">
                <a16:creationId xmlns:a16="http://schemas.microsoft.com/office/drawing/2014/main" id="{C09CCD0B-7249-4DEE-BB65-2A6CB2FEC198}"/>
              </a:ext>
            </a:extLst>
          </p:cNvPr>
          <p:cNvSpPr>
            <a:spLocks noGrp="1" noChangeArrowheads="1"/>
          </p:cNvSpPr>
          <p:nvPr>
            <p:ph type="body" idx="1"/>
          </p:nvPr>
        </p:nvSpPr>
        <p:spPr>
          <a:xfrm>
            <a:off x="749300" y="5513388"/>
            <a:ext cx="5994400" cy="52228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extLst>
      <p:ext uri="{BB962C8B-B14F-4D97-AF65-F5344CB8AC3E}">
        <p14:creationId xmlns:p14="http://schemas.microsoft.com/office/powerpoint/2010/main" val="20332634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B253578B-B1E4-40FA-B3B1-60CCAD11A169}" type="slidenum">
              <a:rPr lang="it-IT" altLang="it-IT" smtClean="0">
                <a:solidFill>
                  <a:srgbClr val="000000"/>
                </a:solidFill>
                <a:latin typeface="Times New Roman" pitchFamily="16" charset="0"/>
                <a:ea typeface="Arial Unicode MS" charset="-128"/>
              </a:rPr>
              <a:pPr/>
              <a:t>26</a:t>
            </a:fld>
            <a:endParaRPr lang="it-IT" altLang="it-IT">
              <a:solidFill>
                <a:srgbClr val="000000"/>
              </a:solidFill>
              <a:latin typeface="Times New Roman" pitchFamily="16" charset="0"/>
              <a:ea typeface="Arial Unicode MS" charset="-128"/>
            </a:endParaRPr>
          </a:p>
        </p:txBody>
      </p:sp>
      <p:sp>
        <p:nvSpPr>
          <p:cNvPr id="5427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6804999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AFB0C8A0-E9A2-49DF-8174-BDE36B4F69C3}" type="slidenum">
              <a:rPr lang="it-IT" altLang="it-IT" smtClean="0">
                <a:solidFill>
                  <a:srgbClr val="000000"/>
                </a:solidFill>
                <a:latin typeface="Times New Roman" pitchFamily="16" charset="0"/>
                <a:ea typeface="Arial Unicode MS" charset="-128"/>
              </a:rPr>
              <a:pPr/>
              <a:t>27</a:t>
            </a:fld>
            <a:endParaRPr lang="it-IT" altLang="it-IT">
              <a:solidFill>
                <a:srgbClr val="000000"/>
              </a:solidFill>
              <a:latin typeface="Times New Roman" pitchFamily="16" charset="0"/>
              <a:ea typeface="Arial Unicode MS" charset="-128"/>
            </a:endParaRPr>
          </a:p>
        </p:txBody>
      </p:sp>
      <p:sp>
        <p:nvSpPr>
          <p:cNvPr id="5529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300"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042160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7130807C-6194-40A9-8147-8A53A7171264}" type="slidenum">
              <a:rPr lang="it-IT" altLang="it-IT" smtClean="0">
                <a:solidFill>
                  <a:srgbClr val="000000"/>
                </a:solidFill>
                <a:latin typeface="Times New Roman" pitchFamily="16" charset="0"/>
                <a:ea typeface="Arial Unicode MS" charset="-128"/>
              </a:rPr>
              <a:pPr/>
              <a:t>3</a:t>
            </a:fld>
            <a:endParaRPr lang="it-IT" altLang="it-IT">
              <a:solidFill>
                <a:srgbClr val="000000"/>
              </a:solidFill>
              <a:latin typeface="Times New Roman" pitchFamily="16" charset="0"/>
              <a:ea typeface="Arial Unicode MS" charset="-128"/>
            </a:endParaRPr>
          </a:p>
        </p:txBody>
      </p:sp>
      <p:sp>
        <p:nvSpPr>
          <p:cNvPr id="3174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8"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504748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90A31D48-A019-4EE2-B073-0EB20C450A5E}" type="slidenum">
              <a:rPr lang="it-IT" altLang="it-IT" smtClean="0">
                <a:solidFill>
                  <a:srgbClr val="000000"/>
                </a:solidFill>
                <a:latin typeface="Times New Roman" pitchFamily="16" charset="0"/>
                <a:ea typeface="Arial Unicode MS" charset="-128"/>
              </a:rPr>
              <a:pPr/>
              <a:t>4</a:t>
            </a:fld>
            <a:endParaRPr lang="it-IT" altLang="it-IT">
              <a:solidFill>
                <a:srgbClr val="000000"/>
              </a:solidFill>
              <a:latin typeface="Times New Roman" pitchFamily="16" charset="0"/>
              <a:ea typeface="Arial Unicode MS" charset="-128"/>
            </a:endParaRPr>
          </a:p>
        </p:txBody>
      </p:sp>
      <p:sp>
        <p:nvSpPr>
          <p:cNvPr id="3277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4183422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20E9EDDF-F68C-4E10-A4FF-6945720E856A}" type="slidenum">
              <a:rPr lang="it-IT" altLang="it-IT" smtClean="0">
                <a:solidFill>
                  <a:srgbClr val="000000"/>
                </a:solidFill>
                <a:latin typeface="Times New Roman" pitchFamily="16" charset="0"/>
                <a:ea typeface="Arial Unicode MS" charset="-128"/>
              </a:rPr>
              <a:pPr/>
              <a:t>5</a:t>
            </a:fld>
            <a:endParaRPr lang="it-IT" altLang="it-IT">
              <a:solidFill>
                <a:srgbClr val="000000"/>
              </a:solidFill>
              <a:latin typeface="Times New Roman" pitchFamily="16" charset="0"/>
              <a:ea typeface="Arial Unicode MS" charset="-128"/>
            </a:endParaRPr>
          </a:p>
        </p:txBody>
      </p:sp>
      <p:sp>
        <p:nvSpPr>
          <p:cNvPr id="3379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6"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874495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C81A1762-52D2-4387-8A94-F7B62CCE6B56}" type="slidenum">
              <a:rPr lang="it-IT" altLang="it-IT" smtClean="0">
                <a:solidFill>
                  <a:srgbClr val="000000"/>
                </a:solidFill>
                <a:latin typeface="Times New Roman" pitchFamily="16" charset="0"/>
                <a:ea typeface="Arial Unicode MS" charset="-128"/>
              </a:rPr>
              <a:pPr/>
              <a:t>6</a:t>
            </a:fld>
            <a:endParaRPr lang="it-IT" altLang="it-IT">
              <a:solidFill>
                <a:srgbClr val="000000"/>
              </a:solidFill>
              <a:latin typeface="Times New Roman" pitchFamily="16" charset="0"/>
              <a:ea typeface="Arial Unicode MS" charset="-128"/>
            </a:endParaRPr>
          </a:p>
        </p:txBody>
      </p:sp>
      <p:sp>
        <p:nvSpPr>
          <p:cNvPr id="3481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80975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a:extLst>
              <a:ext uri="{FF2B5EF4-FFF2-40B4-BE49-F238E27FC236}">
                <a16:creationId xmlns:a16="http://schemas.microsoft.com/office/drawing/2014/main" id="{E932EDC9-74C0-4A4F-B69C-4D5072FCB4B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E293299A-B45B-4982-A428-5C4EFCC3F876}" type="slidenum">
              <a:rPr lang="it-IT" altLang="it-IT">
                <a:solidFill>
                  <a:srgbClr val="000000"/>
                </a:solidFill>
                <a:latin typeface="Times New Roman" panose="02020603050405020304" pitchFamily="18" charset="0"/>
              </a:rPr>
              <a:pPr eaLnBrk="1"/>
              <a:t>7</a:t>
            </a:fld>
            <a:endParaRPr lang="it-IT" altLang="it-IT">
              <a:solidFill>
                <a:srgbClr val="000000"/>
              </a:solidFill>
              <a:latin typeface="Times New Roman" panose="02020603050405020304" pitchFamily="18" charset="0"/>
            </a:endParaRPr>
          </a:p>
        </p:txBody>
      </p:sp>
      <p:sp>
        <p:nvSpPr>
          <p:cNvPr id="37891" name="Rectangle 1">
            <a:extLst>
              <a:ext uri="{FF2B5EF4-FFF2-40B4-BE49-F238E27FC236}">
                <a16:creationId xmlns:a16="http://schemas.microsoft.com/office/drawing/2014/main" id="{32C016F2-DCED-47ED-949E-6CC4104BE324}"/>
              </a:ext>
            </a:extLst>
          </p:cNvPr>
          <p:cNvSpPr>
            <a:spLocks noGrp="1" noRot="1" noChangeAspect="1" noChangeArrowheads="1" noTextEdit="1"/>
          </p:cNvSpPr>
          <p:nvPr>
            <p:ph type="sldImg"/>
          </p:nvPr>
        </p:nvSpPr>
        <p:spPr>
          <a:xfrm>
            <a:off x="846138" y="882650"/>
            <a:ext cx="5799137" cy="4351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a:extLst>
              <a:ext uri="{FF2B5EF4-FFF2-40B4-BE49-F238E27FC236}">
                <a16:creationId xmlns:a16="http://schemas.microsoft.com/office/drawing/2014/main" id="{F9C4D091-F25C-44D5-A390-B08AB75EE421}"/>
              </a:ext>
            </a:extLst>
          </p:cNvPr>
          <p:cNvSpPr>
            <a:spLocks noGrp="1" noChangeArrowheads="1"/>
          </p:cNvSpPr>
          <p:nvPr>
            <p:ph type="body" idx="1"/>
          </p:nvPr>
        </p:nvSpPr>
        <p:spPr>
          <a:xfrm>
            <a:off x="749300" y="5513388"/>
            <a:ext cx="5994400" cy="52228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extLst>
      <p:ext uri="{BB962C8B-B14F-4D97-AF65-F5344CB8AC3E}">
        <p14:creationId xmlns:p14="http://schemas.microsoft.com/office/powerpoint/2010/main" val="3636378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a:extLst>
              <a:ext uri="{FF2B5EF4-FFF2-40B4-BE49-F238E27FC236}">
                <a16:creationId xmlns:a16="http://schemas.microsoft.com/office/drawing/2014/main" id="{E932EDC9-74C0-4A4F-B69C-4D5072FCB4BC}"/>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a:fld id="{E293299A-B45B-4982-A428-5C4EFCC3F876}" type="slidenum">
              <a:rPr lang="it-IT" altLang="it-IT">
                <a:solidFill>
                  <a:srgbClr val="000000"/>
                </a:solidFill>
                <a:latin typeface="Times New Roman" panose="02020603050405020304" pitchFamily="18" charset="0"/>
              </a:rPr>
              <a:pPr eaLnBrk="1"/>
              <a:t>8</a:t>
            </a:fld>
            <a:endParaRPr lang="it-IT" altLang="it-IT">
              <a:solidFill>
                <a:srgbClr val="000000"/>
              </a:solidFill>
              <a:latin typeface="Times New Roman" panose="02020603050405020304" pitchFamily="18" charset="0"/>
            </a:endParaRPr>
          </a:p>
        </p:txBody>
      </p:sp>
      <p:sp>
        <p:nvSpPr>
          <p:cNvPr id="37891" name="Rectangle 1">
            <a:extLst>
              <a:ext uri="{FF2B5EF4-FFF2-40B4-BE49-F238E27FC236}">
                <a16:creationId xmlns:a16="http://schemas.microsoft.com/office/drawing/2014/main" id="{32C016F2-DCED-47ED-949E-6CC4104BE324}"/>
              </a:ext>
            </a:extLst>
          </p:cNvPr>
          <p:cNvSpPr>
            <a:spLocks noGrp="1" noRot="1" noChangeAspect="1" noChangeArrowheads="1" noTextEdit="1"/>
          </p:cNvSpPr>
          <p:nvPr>
            <p:ph type="sldImg"/>
          </p:nvPr>
        </p:nvSpPr>
        <p:spPr>
          <a:xfrm>
            <a:off x="846138" y="882650"/>
            <a:ext cx="5799137" cy="43513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a:extLst>
              <a:ext uri="{FF2B5EF4-FFF2-40B4-BE49-F238E27FC236}">
                <a16:creationId xmlns:a16="http://schemas.microsoft.com/office/drawing/2014/main" id="{F9C4D091-F25C-44D5-A390-B08AB75EE421}"/>
              </a:ext>
            </a:extLst>
          </p:cNvPr>
          <p:cNvSpPr>
            <a:spLocks noGrp="1" noChangeArrowheads="1"/>
          </p:cNvSpPr>
          <p:nvPr>
            <p:ph type="body" idx="1"/>
          </p:nvPr>
        </p:nvSpPr>
        <p:spPr>
          <a:xfrm>
            <a:off x="749300" y="5513388"/>
            <a:ext cx="5994400" cy="522287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extLst>
      <p:ext uri="{BB962C8B-B14F-4D97-AF65-F5344CB8AC3E}">
        <p14:creationId xmlns:p14="http://schemas.microsoft.com/office/powerpoint/2010/main" val="1907807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723900" algn="l"/>
                <a:tab pos="1447800" algn="l"/>
                <a:tab pos="2171700" algn="l"/>
                <a:tab pos="2895600" algn="l"/>
              </a:tabLst>
              <a:defRPr>
                <a:solidFill>
                  <a:schemeClr val="tx1"/>
                </a:solidFill>
                <a:latin typeface="Arial" charset="0"/>
                <a:ea typeface="Microsoft YaHei" charset="-122"/>
              </a:defRPr>
            </a:lvl1pPr>
            <a:lvl2pPr>
              <a:tabLst>
                <a:tab pos="723900" algn="l"/>
                <a:tab pos="1447800" algn="l"/>
                <a:tab pos="2171700" algn="l"/>
                <a:tab pos="2895600" algn="l"/>
              </a:tabLst>
              <a:defRPr>
                <a:solidFill>
                  <a:schemeClr val="tx1"/>
                </a:solidFill>
                <a:latin typeface="Arial" charset="0"/>
                <a:ea typeface="Microsoft YaHei" charset="-122"/>
              </a:defRPr>
            </a:lvl2pPr>
            <a:lvl3pPr>
              <a:tabLst>
                <a:tab pos="723900" algn="l"/>
                <a:tab pos="1447800" algn="l"/>
                <a:tab pos="2171700" algn="l"/>
                <a:tab pos="2895600" algn="l"/>
              </a:tabLst>
              <a:defRPr>
                <a:solidFill>
                  <a:schemeClr val="tx1"/>
                </a:solidFill>
                <a:latin typeface="Arial" charset="0"/>
                <a:ea typeface="Microsoft YaHei" charset="-122"/>
              </a:defRPr>
            </a:lvl3pPr>
            <a:lvl4pPr>
              <a:tabLst>
                <a:tab pos="723900" algn="l"/>
                <a:tab pos="1447800" algn="l"/>
                <a:tab pos="2171700" algn="l"/>
                <a:tab pos="2895600" algn="l"/>
              </a:tabLst>
              <a:defRPr>
                <a:solidFill>
                  <a:schemeClr val="tx1"/>
                </a:solidFill>
                <a:latin typeface="Arial" charset="0"/>
                <a:ea typeface="Microsoft YaHei" charset="-122"/>
              </a:defRPr>
            </a:lvl4pPr>
            <a:lvl5pPr>
              <a:tabLst>
                <a:tab pos="723900" algn="l"/>
                <a:tab pos="1447800" algn="l"/>
                <a:tab pos="2171700" algn="l"/>
                <a:tab pos="28956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 pos="2171700" algn="l"/>
                <a:tab pos="2895600" algn="l"/>
              </a:tabLst>
              <a:defRPr>
                <a:solidFill>
                  <a:schemeClr val="tx1"/>
                </a:solidFill>
                <a:latin typeface="Arial" charset="0"/>
                <a:ea typeface="Microsoft YaHei" charset="-122"/>
              </a:defRPr>
            </a:lvl9pPr>
          </a:lstStyle>
          <a:p>
            <a:fld id="{DFD2A42E-027D-4729-8D50-4C8279D1A152}" type="slidenum">
              <a:rPr lang="it-IT" altLang="it-IT" smtClean="0">
                <a:solidFill>
                  <a:srgbClr val="000000"/>
                </a:solidFill>
                <a:latin typeface="Times New Roman" pitchFamily="16" charset="0"/>
                <a:ea typeface="Arial Unicode MS" charset="-128"/>
              </a:rPr>
              <a:pPr/>
              <a:t>9</a:t>
            </a:fld>
            <a:endParaRPr lang="it-IT" altLang="it-IT">
              <a:solidFill>
                <a:srgbClr val="000000"/>
              </a:solidFill>
              <a:latin typeface="Times New Roman" pitchFamily="16" charset="0"/>
              <a:ea typeface="Arial Unicode MS" charset="-128"/>
            </a:endParaRPr>
          </a:p>
        </p:txBody>
      </p:sp>
      <p:sp>
        <p:nvSpPr>
          <p:cNvPr id="3584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a:spLocks noGrp="1" noChangeArrowheads="1"/>
          </p:cNvSpPr>
          <p:nvPr>
            <p:ph type="body" idx="1"/>
          </p:nvPr>
        </p:nvSpPr>
        <p:spPr>
          <a:xfrm>
            <a:off x="755650" y="5078413"/>
            <a:ext cx="6048375" cy="4811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3605524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2"/>
          <p:cNvSpPr>
            <a:spLocks noGrp="1" noChangeArrowheads="1"/>
          </p:cNvSpPr>
          <p:nvPr>
            <p:ph type="dt" idx="10"/>
          </p:nvPr>
        </p:nvSpPr>
        <p:spPr>
          <a:ln/>
        </p:spPr>
        <p:txBody>
          <a:bodyPr/>
          <a:lstStyle>
            <a:lvl1pPr>
              <a:defRPr/>
            </a:lvl1pPr>
          </a:lstStyle>
          <a:p>
            <a:pPr>
              <a:defRPr/>
            </a:pPr>
            <a:r>
              <a:rPr lang="it-IT"/>
              <a:t>11/06/21</a:t>
            </a:r>
          </a:p>
        </p:txBody>
      </p:sp>
      <p:sp>
        <p:nvSpPr>
          <p:cNvPr id="5" name="Rectangle 4"/>
          <p:cNvSpPr>
            <a:spLocks noGrp="1" noChangeArrowheads="1"/>
          </p:cNvSpPr>
          <p:nvPr>
            <p:ph type="sldNum" idx="11"/>
          </p:nvPr>
        </p:nvSpPr>
        <p:spPr>
          <a:ln/>
        </p:spPr>
        <p:txBody>
          <a:bodyPr/>
          <a:lstStyle>
            <a:lvl1pPr>
              <a:defRPr/>
            </a:lvl1pPr>
          </a:lstStyle>
          <a:p>
            <a:pPr>
              <a:defRPr/>
            </a:pPr>
            <a:fld id="{80551DA0-7DAA-45B3-BB76-7FE4224C7A90}" type="slidenum">
              <a:rPr lang="it-IT" altLang="it-IT"/>
              <a:pPr>
                <a:defRPr/>
              </a:pPr>
              <a:t>‹N›</a:t>
            </a:fld>
            <a:endParaRPr lang="it-IT" altLang="it-IT"/>
          </a:p>
        </p:txBody>
      </p:sp>
    </p:spTree>
    <p:extLst>
      <p:ext uri="{BB962C8B-B14F-4D97-AF65-F5344CB8AC3E}">
        <p14:creationId xmlns:p14="http://schemas.microsoft.com/office/powerpoint/2010/main" val="3709210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2"/>
          <p:cNvSpPr>
            <a:spLocks noGrp="1" noChangeArrowheads="1"/>
          </p:cNvSpPr>
          <p:nvPr>
            <p:ph type="dt" idx="10"/>
          </p:nvPr>
        </p:nvSpPr>
        <p:spPr>
          <a:ln/>
        </p:spPr>
        <p:txBody>
          <a:bodyPr/>
          <a:lstStyle>
            <a:lvl1pPr>
              <a:defRPr/>
            </a:lvl1pPr>
          </a:lstStyle>
          <a:p>
            <a:pPr>
              <a:defRPr/>
            </a:pPr>
            <a:r>
              <a:rPr lang="it-IT"/>
              <a:t>11/06/21</a:t>
            </a:r>
          </a:p>
        </p:txBody>
      </p:sp>
      <p:sp>
        <p:nvSpPr>
          <p:cNvPr id="5" name="Rectangle 4"/>
          <p:cNvSpPr>
            <a:spLocks noGrp="1" noChangeArrowheads="1"/>
          </p:cNvSpPr>
          <p:nvPr>
            <p:ph type="sldNum" idx="11"/>
          </p:nvPr>
        </p:nvSpPr>
        <p:spPr>
          <a:ln/>
        </p:spPr>
        <p:txBody>
          <a:bodyPr/>
          <a:lstStyle>
            <a:lvl1pPr>
              <a:defRPr/>
            </a:lvl1pPr>
          </a:lstStyle>
          <a:p>
            <a:pPr>
              <a:defRPr/>
            </a:pPr>
            <a:fld id="{3AB1BECB-05DD-4346-A6FC-BB49004D2884}" type="slidenum">
              <a:rPr lang="it-IT" altLang="it-IT"/>
              <a:pPr>
                <a:defRPr/>
              </a:pPr>
              <a:t>‹N›</a:t>
            </a:fld>
            <a:endParaRPr lang="it-IT" altLang="it-IT"/>
          </a:p>
        </p:txBody>
      </p:sp>
    </p:spTree>
    <p:extLst>
      <p:ext uri="{BB962C8B-B14F-4D97-AF65-F5344CB8AC3E}">
        <p14:creationId xmlns:p14="http://schemas.microsoft.com/office/powerpoint/2010/main" val="940174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1604963"/>
            <a:ext cx="2055813" cy="452437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1604963"/>
            <a:ext cx="6019800" cy="452437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2"/>
          <p:cNvSpPr>
            <a:spLocks noGrp="1" noChangeArrowheads="1"/>
          </p:cNvSpPr>
          <p:nvPr>
            <p:ph type="dt" idx="10"/>
          </p:nvPr>
        </p:nvSpPr>
        <p:spPr>
          <a:ln/>
        </p:spPr>
        <p:txBody>
          <a:bodyPr/>
          <a:lstStyle>
            <a:lvl1pPr>
              <a:defRPr/>
            </a:lvl1pPr>
          </a:lstStyle>
          <a:p>
            <a:pPr>
              <a:defRPr/>
            </a:pPr>
            <a:r>
              <a:rPr lang="it-IT"/>
              <a:t>11/06/21</a:t>
            </a:r>
          </a:p>
        </p:txBody>
      </p:sp>
      <p:sp>
        <p:nvSpPr>
          <p:cNvPr id="5" name="Rectangle 4"/>
          <p:cNvSpPr>
            <a:spLocks noGrp="1" noChangeArrowheads="1"/>
          </p:cNvSpPr>
          <p:nvPr>
            <p:ph type="sldNum" idx="11"/>
          </p:nvPr>
        </p:nvSpPr>
        <p:spPr>
          <a:ln/>
        </p:spPr>
        <p:txBody>
          <a:bodyPr/>
          <a:lstStyle>
            <a:lvl1pPr>
              <a:defRPr/>
            </a:lvl1pPr>
          </a:lstStyle>
          <a:p>
            <a:pPr>
              <a:defRPr/>
            </a:pPr>
            <a:fld id="{FAF4B278-4846-403F-B577-C5B62EDC36FB}" type="slidenum">
              <a:rPr lang="it-IT" altLang="it-IT"/>
              <a:pPr>
                <a:defRPr/>
              </a:pPr>
              <a:t>‹N›</a:t>
            </a:fld>
            <a:endParaRPr lang="it-IT" altLang="it-IT"/>
          </a:p>
        </p:txBody>
      </p:sp>
    </p:spTree>
    <p:extLst>
      <p:ext uri="{BB962C8B-B14F-4D97-AF65-F5344CB8AC3E}">
        <p14:creationId xmlns:p14="http://schemas.microsoft.com/office/powerpoint/2010/main" val="1409974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685800" y="2130425"/>
            <a:ext cx="7770813" cy="1468438"/>
          </a:xfrm>
        </p:spPr>
        <p:txBody>
          <a:bodyPr/>
          <a:lstStyle/>
          <a:p>
            <a:r>
              <a:rPr lang="it-IT"/>
              <a:t>Fare clic per modificare lo stile del titolo</a:t>
            </a:r>
          </a:p>
        </p:txBody>
      </p:sp>
      <p:sp>
        <p:nvSpPr>
          <p:cNvPr id="3" name="Rectangle 2"/>
          <p:cNvSpPr>
            <a:spLocks noGrp="1" noChangeArrowheads="1"/>
          </p:cNvSpPr>
          <p:nvPr>
            <p:ph type="dt" idx="10"/>
          </p:nvPr>
        </p:nvSpPr>
        <p:spPr>
          <a:ln/>
        </p:spPr>
        <p:txBody>
          <a:bodyPr/>
          <a:lstStyle>
            <a:lvl1pPr>
              <a:defRPr/>
            </a:lvl1pPr>
          </a:lstStyle>
          <a:p>
            <a:pPr>
              <a:defRPr/>
            </a:pPr>
            <a:r>
              <a:rPr lang="it-IT"/>
              <a:t>11/06/21</a:t>
            </a:r>
          </a:p>
        </p:txBody>
      </p:sp>
      <p:sp>
        <p:nvSpPr>
          <p:cNvPr id="4" name="Rectangle 4"/>
          <p:cNvSpPr>
            <a:spLocks noGrp="1" noChangeArrowheads="1"/>
          </p:cNvSpPr>
          <p:nvPr>
            <p:ph type="sldNum" idx="11"/>
          </p:nvPr>
        </p:nvSpPr>
        <p:spPr>
          <a:ln/>
        </p:spPr>
        <p:txBody>
          <a:bodyPr/>
          <a:lstStyle>
            <a:lvl1pPr>
              <a:defRPr/>
            </a:lvl1pPr>
          </a:lstStyle>
          <a:p>
            <a:pPr>
              <a:defRPr/>
            </a:pPr>
            <a:fld id="{A6AA5832-D7DD-403F-AAA5-1B7959217B59}" type="slidenum">
              <a:rPr lang="it-IT" altLang="it-IT"/>
              <a:pPr>
                <a:defRPr/>
              </a:pPr>
              <a:t>‹N›</a:t>
            </a:fld>
            <a:endParaRPr lang="it-IT" altLang="it-IT"/>
          </a:p>
        </p:txBody>
      </p:sp>
    </p:spTree>
    <p:extLst>
      <p:ext uri="{BB962C8B-B14F-4D97-AF65-F5344CB8AC3E}">
        <p14:creationId xmlns:p14="http://schemas.microsoft.com/office/powerpoint/2010/main" val="365691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2"/>
          <p:cNvSpPr>
            <a:spLocks noGrp="1" noChangeArrowheads="1"/>
          </p:cNvSpPr>
          <p:nvPr>
            <p:ph type="dt" idx="10"/>
          </p:nvPr>
        </p:nvSpPr>
        <p:spPr>
          <a:ln/>
        </p:spPr>
        <p:txBody>
          <a:bodyPr/>
          <a:lstStyle>
            <a:lvl1pPr>
              <a:defRPr/>
            </a:lvl1pPr>
          </a:lstStyle>
          <a:p>
            <a:pPr>
              <a:defRPr/>
            </a:pPr>
            <a:r>
              <a:rPr lang="it-IT"/>
              <a:t>11/06/21</a:t>
            </a:r>
          </a:p>
        </p:txBody>
      </p:sp>
      <p:sp>
        <p:nvSpPr>
          <p:cNvPr id="5" name="Rectangle 4"/>
          <p:cNvSpPr>
            <a:spLocks noGrp="1" noChangeArrowheads="1"/>
          </p:cNvSpPr>
          <p:nvPr>
            <p:ph type="sldNum" idx="11"/>
          </p:nvPr>
        </p:nvSpPr>
        <p:spPr>
          <a:ln/>
        </p:spPr>
        <p:txBody>
          <a:bodyPr/>
          <a:lstStyle>
            <a:lvl1pPr>
              <a:defRPr/>
            </a:lvl1pPr>
          </a:lstStyle>
          <a:p>
            <a:pPr>
              <a:defRPr/>
            </a:pPr>
            <a:fld id="{0C76C7A5-E84B-43DB-BC55-9B4134B99403}" type="slidenum">
              <a:rPr lang="it-IT" altLang="it-IT"/>
              <a:pPr>
                <a:defRPr/>
              </a:pPr>
              <a:t>‹N›</a:t>
            </a:fld>
            <a:endParaRPr lang="it-IT" altLang="it-IT"/>
          </a:p>
        </p:txBody>
      </p:sp>
    </p:spTree>
    <p:extLst>
      <p:ext uri="{BB962C8B-B14F-4D97-AF65-F5344CB8AC3E}">
        <p14:creationId xmlns:p14="http://schemas.microsoft.com/office/powerpoint/2010/main" val="167401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2"/>
          <p:cNvSpPr>
            <a:spLocks noGrp="1" noChangeArrowheads="1"/>
          </p:cNvSpPr>
          <p:nvPr>
            <p:ph type="dt" idx="10"/>
          </p:nvPr>
        </p:nvSpPr>
        <p:spPr>
          <a:ln/>
        </p:spPr>
        <p:txBody>
          <a:bodyPr/>
          <a:lstStyle>
            <a:lvl1pPr>
              <a:defRPr/>
            </a:lvl1pPr>
          </a:lstStyle>
          <a:p>
            <a:pPr>
              <a:defRPr/>
            </a:pPr>
            <a:r>
              <a:rPr lang="it-IT"/>
              <a:t>11/06/21</a:t>
            </a:r>
          </a:p>
        </p:txBody>
      </p:sp>
      <p:sp>
        <p:nvSpPr>
          <p:cNvPr id="5" name="Rectangle 4"/>
          <p:cNvSpPr>
            <a:spLocks noGrp="1" noChangeArrowheads="1"/>
          </p:cNvSpPr>
          <p:nvPr>
            <p:ph type="sldNum" idx="11"/>
          </p:nvPr>
        </p:nvSpPr>
        <p:spPr>
          <a:ln/>
        </p:spPr>
        <p:txBody>
          <a:bodyPr/>
          <a:lstStyle>
            <a:lvl1pPr>
              <a:defRPr/>
            </a:lvl1pPr>
          </a:lstStyle>
          <a:p>
            <a:pPr>
              <a:defRPr/>
            </a:pPr>
            <a:fld id="{6A03AB48-8A5C-40B4-9951-7A00B01EAEC2}" type="slidenum">
              <a:rPr lang="it-IT" altLang="it-IT"/>
              <a:pPr>
                <a:defRPr/>
              </a:pPr>
              <a:t>‹N›</a:t>
            </a:fld>
            <a:endParaRPr lang="it-IT" altLang="it-IT"/>
          </a:p>
        </p:txBody>
      </p:sp>
    </p:spTree>
    <p:extLst>
      <p:ext uri="{BB962C8B-B14F-4D97-AF65-F5344CB8AC3E}">
        <p14:creationId xmlns:p14="http://schemas.microsoft.com/office/powerpoint/2010/main" val="4087193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2"/>
          <p:cNvSpPr>
            <a:spLocks noGrp="1" noChangeArrowheads="1"/>
          </p:cNvSpPr>
          <p:nvPr>
            <p:ph type="dt" idx="10"/>
          </p:nvPr>
        </p:nvSpPr>
        <p:spPr>
          <a:ln/>
        </p:spPr>
        <p:txBody>
          <a:bodyPr/>
          <a:lstStyle>
            <a:lvl1pPr>
              <a:defRPr/>
            </a:lvl1pPr>
          </a:lstStyle>
          <a:p>
            <a:pPr>
              <a:defRPr/>
            </a:pPr>
            <a:r>
              <a:rPr lang="it-IT"/>
              <a:t>11/06/21</a:t>
            </a:r>
          </a:p>
        </p:txBody>
      </p:sp>
      <p:sp>
        <p:nvSpPr>
          <p:cNvPr id="6" name="Rectangle 4"/>
          <p:cNvSpPr>
            <a:spLocks noGrp="1" noChangeArrowheads="1"/>
          </p:cNvSpPr>
          <p:nvPr>
            <p:ph type="sldNum" idx="11"/>
          </p:nvPr>
        </p:nvSpPr>
        <p:spPr>
          <a:ln/>
        </p:spPr>
        <p:txBody>
          <a:bodyPr/>
          <a:lstStyle>
            <a:lvl1pPr>
              <a:defRPr/>
            </a:lvl1pPr>
          </a:lstStyle>
          <a:p>
            <a:pPr>
              <a:defRPr/>
            </a:pPr>
            <a:fld id="{8DA31336-E6E1-4E56-8D85-5D307E32DBF4}" type="slidenum">
              <a:rPr lang="it-IT" altLang="it-IT"/>
              <a:pPr>
                <a:defRPr/>
              </a:pPr>
              <a:t>‹N›</a:t>
            </a:fld>
            <a:endParaRPr lang="it-IT" altLang="it-IT"/>
          </a:p>
        </p:txBody>
      </p:sp>
    </p:spTree>
    <p:extLst>
      <p:ext uri="{BB962C8B-B14F-4D97-AF65-F5344CB8AC3E}">
        <p14:creationId xmlns:p14="http://schemas.microsoft.com/office/powerpoint/2010/main" val="62056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2"/>
          <p:cNvSpPr>
            <a:spLocks noGrp="1" noChangeArrowheads="1"/>
          </p:cNvSpPr>
          <p:nvPr>
            <p:ph type="dt" idx="10"/>
          </p:nvPr>
        </p:nvSpPr>
        <p:spPr>
          <a:ln/>
        </p:spPr>
        <p:txBody>
          <a:bodyPr/>
          <a:lstStyle>
            <a:lvl1pPr>
              <a:defRPr/>
            </a:lvl1pPr>
          </a:lstStyle>
          <a:p>
            <a:pPr>
              <a:defRPr/>
            </a:pPr>
            <a:r>
              <a:rPr lang="it-IT"/>
              <a:t>11/06/21</a:t>
            </a:r>
          </a:p>
        </p:txBody>
      </p:sp>
      <p:sp>
        <p:nvSpPr>
          <p:cNvPr id="8" name="Rectangle 4"/>
          <p:cNvSpPr>
            <a:spLocks noGrp="1" noChangeArrowheads="1"/>
          </p:cNvSpPr>
          <p:nvPr>
            <p:ph type="sldNum" idx="11"/>
          </p:nvPr>
        </p:nvSpPr>
        <p:spPr>
          <a:ln/>
        </p:spPr>
        <p:txBody>
          <a:bodyPr/>
          <a:lstStyle>
            <a:lvl1pPr>
              <a:defRPr/>
            </a:lvl1pPr>
          </a:lstStyle>
          <a:p>
            <a:pPr>
              <a:defRPr/>
            </a:pPr>
            <a:fld id="{0947518B-F657-44CB-8BD5-6230A00F6A8F}" type="slidenum">
              <a:rPr lang="it-IT" altLang="it-IT"/>
              <a:pPr>
                <a:defRPr/>
              </a:pPr>
              <a:t>‹N›</a:t>
            </a:fld>
            <a:endParaRPr lang="it-IT" altLang="it-IT"/>
          </a:p>
        </p:txBody>
      </p:sp>
    </p:spTree>
    <p:extLst>
      <p:ext uri="{BB962C8B-B14F-4D97-AF65-F5344CB8AC3E}">
        <p14:creationId xmlns:p14="http://schemas.microsoft.com/office/powerpoint/2010/main" val="3174791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2"/>
          <p:cNvSpPr>
            <a:spLocks noGrp="1" noChangeArrowheads="1"/>
          </p:cNvSpPr>
          <p:nvPr>
            <p:ph type="dt" idx="10"/>
          </p:nvPr>
        </p:nvSpPr>
        <p:spPr>
          <a:ln/>
        </p:spPr>
        <p:txBody>
          <a:bodyPr/>
          <a:lstStyle>
            <a:lvl1pPr>
              <a:defRPr/>
            </a:lvl1pPr>
          </a:lstStyle>
          <a:p>
            <a:pPr>
              <a:defRPr/>
            </a:pPr>
            <a:r>
              <a:rPr lang="it-IT"/>
              <a:t>11/06/21</a:t>
            </a:r>
          </a:p>
        </p:txBody>
      </p:sp>
      <p:sp>
        <p:nvSpPr>
          <p:cNvPr id="4" name="Rectangle 4"/>
          <p:cNvSpPr>
            <a:spLocks noGrp="1" noChangeArrowheads="1"/>
          </p:cNvSpPr>
          <p:nvPr>
            <p:ph type="sldNum" idx="11"/>
          </p:nvPr>
        </p:nvSpPr>
        <p:spPr>
          <a:ln/>
        </p:spPr>
        <p:txBody>
          <a:bodyPr/>
          <a:lstStyle>
            <a:lvl1pPr>
              <a:defRPr/>
            </a:lvl1pPr>
          </a:lstStyle>
          <a:p>
            <a:pPr>
              <a:defRPr/>
            </a:pPr>
            <a:fld id="{67DFAD04-8EC1-46C9-90FC-FF9BB3D4EB6A}" type="slidenum">
              <a:rPr lang="it-IT" altLang="it-IT"/>
              <a:pPr>
                <a:defRPr/>
              </a:pPr>
              <a:t>‹N›</a:t>
            </a:fld>
            <a:endParaRPr lang="it-IT" altLang="it-IT"/>
          </a:p>
        </p:txBody>
      </p:sp>
    </p:spTree>
    <p:extLst>
      <p:ext uri="{BB962C8B-B14F-4D97-AF65-F5344CB8AC3E}">
        <p14:creationId xmlns:p14="http://schemas.microsoft.com/office/powerpoint/2010/main" val="194565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2"/>
          <p:cNvSpPr>
            <a:spLocks noGrp="1" noChangeArrowheads="1"/>
          </p:cNvSpPr>
          <p:nvPr>
            <p:ph type="dt" idx="10"/>
          </p:nvPr>
        </p:nvSpPr>
        <p:spPr>
          <a:ln/>
        </p:spPr>
        <p:txBody>
          <a:bodyPr/>
          <a:lstStyle>
            <a:lvl1pPr>
              <a:defRPr/>
            </a:lvl1pPr>
          </a:lstStyle>
          <a:p>
            <a:pPr>
              <a:defRPr/>
            </a:pPr>
            <a:r>
              <a:rPr lang="it-IT"/>
              <a:t>11/06/21</a:t>
            </a:r>
          </a:p>
        </p:txBody>
      </p:sp>
      <p:sp>
        <p:nvSpPr>
          <p:cNvPr id="3" name="Rectangle 4"/>
          <p:cNvSpPr>
            <a:spLocks noGrp="1" noChangeArrowheads="1"/>
          </p:cNvSpPr>
          <p:nvPr>
            <p:ph type="sldNum" idx="11"/>
          </p:nvPr>
        </p:nvSpPr>
        <p:spPr>
          <a:ln/>
        </p:spPr>
        <p:txBody>
          <a:bodyPr/>
          <a:lstStyle>
            <a:lvl1pPr>
              <a:defRPr/>
            </a:lvl1pPr>
          </a:lstStyle>
          <a:p>
            <a:pPr>
              <a:defRPr/>
            </a:pPr>
            <a:fld id="{F5C7EF17-7975-414E-AE85-759960881D16}" type="slidenum">
              <a:rPr lang="it-IT" altLang="it-IT"/>
              <a:pPr>
                <a:defRPr/>
              </a:pPr>
              <a:t>‹N›</a:t>
            </a:fld>
            <a:endParaRPr lang="it-IT" altLang="it-IT"/>
          </a:p>
        </p:txBody>
      </p:sp>
    </p:spTree>
    <p:extLst>
      <p:ext uri="{BB962C8B-B14F-4D97-AF65-F5344CB8AC3E}">
        <p14:creationId xmlns:p14="http://schemas.microsoft.com/office/powerpoint/2010/main" val="217121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2"/>
          <p:cNvSpPr>
            <a:spLocks noGrp="1" noChangeArrowheads="1"/>
          </p:cNvSpPr>
          <p:nvPr>
            <p:ph type="dt" idx="10"/>
          </p:nvPr>
        </p:nvSpPr>
        <p:spPr>
          <a:ln/>
        </p:spPr>
        <p:txBody>
          <a:bodyPr/>
          <a:lstStyle>
            <a:lvl1pPr>
              <a:defRPr/>
            </a:lvl1pPr>
          </a:lstStyle>
          <a:p>
            <a:pPr>
              <a:defRPr/>
            </a:pPr>
            <a:r>
              <a:rPr lang="it-IT"/>
              <a:t>11/06/21</a:t>
            </a:r>
          </a:p>
        </p:txBody>
      </p:sp>
      <p:sp>
        <p:nvSpPr>
          <p:cNvPr id="6" name="Rectangle 4"/>
          <p:cNvSpPr>
            <a:spLocks noGrp="1" noChangeArrowheads="1"/>
          </p:cNvSpPr>
          <p:nvPr>
            <p:ph type="sldNum" idx="11"/>
          </p:nvPr>
        </p:nvSpPr>
        <p:spPr>
          <a:ln/>
        </p:spPr>
        <p:txBody>
          <a:bodyPr/>
          <a:lstStyle>
            <a:lvl1pPr>
              <a:defRPr/>
            </a:lvl1pPr>
          </a:lstStyle>
          <a:p>
            <a:pPr>
              <a:defRPr/>
            </a:pPr>
            <a:fld id="{7F43A117-0D8F-4315-BCE3-9DDC5DC6C6F8}" type="slidenum">
              <a:rPr lang="it-IT" altLang="it-IT"/>
              <a:pPr>
                <a:defRPr/>
              </a:pPr>
              <a:t>‹N›</a:t>
            </a:fld>
            <a:endParaRPr lang="it-IT" altLang="it-IT"/>
          </a:p>
        </p:txBody>
      </p:sp>
    </p:spTree>
    <p:extLst>
      <p:ext uri="{BB962C8B-B14F-4D97-AF65-F5344CB8AC3E}">
        <p14:creationId xmlns:p14="http://schemas.microsoft.com/office/powerpoint/2010/main" val="162591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2"/>
          <p:cNvSpPr>
            <a:spLocks noGrp="1" noChangeArrowheads="1"/>
          </p:cNvSpPr>
          <p:nvPr>
            <p:ph type="dt" idx="10"/>
          </p:nvPr>
        </p:nvSpPr>
        <p:spPr>
          <a:ln/>
        </p:spPr>
        <p:txBody>
          <a:bodyPr/>
          <a:lstStyle>
            <a:lvl1pPr>
              <a:defRPr/>
            </a:lvl1pPr>
          </a:lstStyle>
          <a:p>
            <a:pPr>
              <a:defRPr/>
            </a:pPr>
            <a:r>
              <a:rPr lang="it-IT"/>
              <a:t>11/06/21</a:t>
            </a:r>
          </a:p>
        </p:txBody>
      </p:sp>
      <p:sp>
        <p:nvSpPr>
          <p:cNvPr id="6" name="Rectangle 4"/>
          <p:cNvSpPr>
            <a:spLocks noGrp="1" noChangeArrowheads="1"/>
          </p:cNvSpPr>
          <p:nvPr>
            <p:ph type="sldNum" idx="11"/>
          </p:nvPr>
        </p:nvSpPr>
        <p:spPr>
          <a:ln/>
        </p:spPr>
        <p:txBody>
          <a:bodyPr/>
          <a:lstStyle>
            <a:lvl1pPr>
              <a:defRPr/>
            </a:lvl1pPr>
          </a:lstStyle>
          <a:p>
            <a:pPr>
              <a:defRPr/>
            </a:pPr>
            <a:fld id="{53CEB479-9BCE-4465-802D-EB2FF5D2A48B}" type="slidenum">
              <a:rPr lang="it-IT" altLang="it-IT"/>
              <a:pPr>
                <a:defRPr/>
              </a:pPr>
              <a:t>‹N›</a:t>
            </a:fld>
            <a:endParaRPr lang="it-IT" altLang="it-IT"/>
          </a:p>
        </p:txBody>
      </p:sp>
    </p:spTree>
    <p:extLst>
      <p:ext uri="{BB962C8B-B14F-4D97-AF65-F5344CB8AC3E}">
        <p14:creationId xmlns:p14="http://schemas.microsoft.com/office/powerpoint/2010/main" val="423041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2130425"/>
            <a:ext cx="7770813" cy="146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it-IT"/>
              <a:t>Fate clic per modificare il formato del testo del titoloFare clic per modificare lo stile del titolo</a:t>
            </a:r>
          </a:p>
        </p:txBody>
      </p:sp>
      <p:sp>
        <p:nvSpPr>
          <p:cNvPr id="2" name="Rectangle 2"/>
          <p:cNvSpPr>
            <a:spLocks noGrp="1" noChangeArrowheads="1"/>
          </p:cNvSpPr>
          <p:nvPr>
            <p:ph type="dt"/>
          </p:nvPr>
        </p:nvSpPr>
        <p:spPr bwMode="auto">
          <a:xfrm>
            <a:off x="457200" y="6356350"/>
            <a:ext cx="2132013" cy="363538"/>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itchFamily="16" charset="0"/>
              <a:buNone/>
              <a:tabLst>
                <a:tab pos="723900" algn="l"/>
                <a:tab pos="1447800" algn="l"/>
              </a:tabLst>
              <a:defRPr>
                <a:solidFill>
                  <a:srgbClr val="000000"/>
                </a:solidFill>
                <a:latin typeface="+mn-lt"/>
                <a:ea typeface="Microsoft YaHei" charset="-122"/>
                <a:cs typeface="Arial Unicode MS" charset="0"/>
              </a:defRPr>
            </a:lvl1pPr>
          </a:lstStyle>
          <a:p>
            <a:pPr>
              <a:defRPr/>
            </a:pPr>
            <a:r>
              <a:rPr lang="it-IT"/>
              <a:t>11/06/21</a:t>
            </a:r>
          </a:p>
        </p:txBody>
      </p:sp>
      <p:sp>
        <p:nvSpPr>
          <p:cNvPr id="1028" name="Text Box 3"/>
          <p:cNvSpPr txBox="1">
            <a:spLocks noChangeArrowheads="1"/>
          </p:cNvSpPr>
          <p:nvPr/>
        </p:nvSpPr>
        <p:spPr bwMode="auto">
          <a:xfrm>
            <a:off x="3124200" y="6356350"/>
            <a:ext cx="2895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itchFamily="16" charset="0"/>
              <a:buNone/>
            </a:pPr>
            <a:endParaRPr lang="it-IT" altLang="it-IT"/>
          </a:p>
        </p:txBody>
      </p:sp>
      <p:sp>
        <p:nvSpPr>
          <p:cNvPr id="3" name="Rectangle 4"/>
          <p:cNvSpPr>
            <a:spLocks noGrp="1" noChangeArrowheads="1"/>
          </p:cNvSpPr>
          <p:nvPr>
            <p:ph type="sldNum"/>
          </p:nvPr>
        </p:nvSpPr>
        <p:spPr bwMode="auto">
          <a:xfrm>
            <a:off x="6553200" y="6356350"/>
            <a:ext cx="2132013" cy="363538"/>
          </a:xfrm>
          <a:prstGeom prst="rect">
            <a:avLst/>
          </a:prstGeom>
          <a:noFill/>
          <a:ln>
            <a:noFill/>
          </a:ln>
          <a:effectLst/>
        </p:spPr>
        <p:txBody>
          <a:bodyPr vert="horz" wrap="square" lIns="90000" tIns="45000" rIns="90000" bIns="45000" numCol="1" anchor="t" anchorCtr="0" compatLnSpc="1">
            <a:prstTxWarp prst="textNoShape">
              <a:avLst/>
            </a:prstTxWarp>
          </a:bodyPr>
          <a:lstStyle>
            <a:lvl1pPr eaLnBrk="1" hangingPunct="1">
              <a:buClr>
                <a:srgbClr val="000000"/>
              </a:buClr>
              <a:buSzPct val="100000"/>
              <a:buFont typeface="Times New Roman" pitchFamily="16" charset="0"/>
              <a:buNone/>
              <a:tabLst>
                <a:tab pos="723900" algn="l"/>
                <a:tab pos="1447800" algn="l"/>
              </a:tabLst>
              <a:defRPr>
                <a:solidFill>
                  <a:srgbClr val="000000"/>
                </a:solidFill>
                <a:latin typeface="Calibri" charset="0"/>
                <a:ea typeface="Arial Unicode MS" charset="-128"/>
                <a:cs typeface="Arial Unicode MS" charset="-128"/>
              </a:defRPr>
            </a:lvl1pPr>
          </a:lstStyle>
          <a:p>
            <a:pPr>
              <a:defRPr/>
            </a:pPr>
            <a:fld id="{F7B15116-67ED-4855-BB79-F06B1573B397}" type="slidenum">
              <a:rPr lang="it-IT" altLang="it-IT"/>
              <a:pPr>
                <a:defRPr/>
              </a:pPr>
              <a:t>‹N›</a:t>
            </a:fld>
            <a:endParaRPr lang="it-IT" altLang="it-IT"/>
          </a:p>
        </p:txBody>
      </p:sp>
      <p:sp>
        <p:nvSpPr>
          <p:cNvPr id="1030" name="Rectangle 5"/>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it-IT"/>
              <a:t>Fate clic per modificare il formato del testo della struttura</a:t>
            </a:r>
          </a:p>
          <a:p>
            <a:pPr lvl="1"/>
            <a:r>
              <a:rPr lang="en-GB" altLang="it-IT"/>
              <a:t>Secondo livello struttura</a:t>
            </a:r>
          </a:p>
          <a:p>
            <a:pPr lvl="2"/>
            <a:r>
              <a:rPr lang="en-GB" altLang="it-IT"/>
              <a:t>Terzo livello struttura</a:t>
            </a:r>
          </a:p>
          <a:p>
            <a:pPr lvl="3"/>
            <a:r>
              <a:rPr lang="en-GB" altLang="it-IT"/>
              <a:t>Quarto livello struttura</a:t>
            </a:r>
          </a:p>
          <a:p>
            <a:pPr lvl="4"/>
            <a:r>
              <a:rPr lang="en-GB" altLang="it-IT"/>
              <a:t>Quinto livello struttura</a:t>
            </a:r>
          </a:p>
          <a:p>
            <a:pPr lvl="4"/>
            <a:r>
              <a:rPr lang="en-GB" altLang="it-IT"/>
              <a:t>Sesto livello struttura</a:t>
            </a:r>
          </a:p>
          <a:p>
            <a:pPr lvl="4"/>
            <a:r>
              <a:rPr lang="en-GB" altLang="it-IT"/>
              <a:t>Settimo livello struttura</a:t>
            </a:r>
          </a:p>
          <a:p>
            <a:pPr lvl="4"/>
            <a:r>
              <a:rPr lang="en-GB" altLang="it-IT"/>
              <a:t>Ottavo livello struttura</a:t>
            </a:r>
          </a:p>
          <a:p>
            <a:pPr lvl="4"/>
            <a:r>
              <a:rPr lang="en-GB" altLang="it-IT"/>
              <a:t>Nono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l" defTabSz="449263" rtl="0" eaLnBrk="0" fontAlgn="base" hangingPunct="0">
        <a:lnSpc>
          <a:spcPct val="102000"/>
        </a:lnSpc>
        <a:spcBef>
          <a:spcPct val="0"/>
        </a:spcBef>
        <a:spcAft>
          <a:spcPct val="0"/>
        </a:spcAft>
        <a:buClr>
          <a:srgbClr val="000000"/>
        </a:buClr>
        <a:buSzPct val="100000"/>
        <a:buFont typeface="Times New Roman" pitchFamily="16" charset="0"/>
        <a:defRPr>
          <a:solidFill>
            <a:srgbClr val="000000"/>
          </a:solidFill>
          <a:latin typeface="+mj-lt"/>
          <a:ea typeface="+mj-ea"/>
          <a:cs typeface="+mj-cs"/>
        </a:defRPr>
      </a:lvl1pPr>
      <a:lvl2pPr algn="l" defTabSz="449263" rtl="0" eaLnBrk="0" fontAlgn="base" hangingPunct="0">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Microsoft YaHei" charset="-122"/>
        </a:defRPr>
      </a:lvl2pPr>
      <a:lvl3pPr algn="l" defTabSz="449263" rtl="0" eaLnBrk="0" fontAlgn="base" hangingPunct="0">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Microsoft YaHei" charset="-122"/>
        </a:defRPr>
      </a:lvl3pPr>
      <a:lvl4pPr algn="l" defTabSz="449263" rtl="0" eaLnBrk="0" fontAlgn="base" hangingPunct="0">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Microsoft YaHei" charset="-122"/>
        </a:defRPr>
      </a:lvl4pPr>
      <a:lvl5pPr algn="l" defTabSz="449263" rtl="0" eaLnBrk="0" fontAlgn="base" hangingPunct="0">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Microsoft YaHei" charset="-122"/>
        </a:defRPr>
      </a:lvl5pPr>
      <a:lvl6pPr marL="2514600" indent="-228600" algn="l" defTabSz="449263"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Microsoft YaHei" charset="-122"/>
        </a:defRPr>
      </a:lvl6pPr>
      <a:lvl7pPr marL="2971800" indent="-228600" algn="l" defTabSz="449263"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Microsoft YaHei" charset="-122"/>
        </a:defRPr>
      </a:lvl7pPr>
      <a:lvl8pPr marL="3429000" indent="-228600" algn="l" defTabSz="449263"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Microsoft YaHei" charset="-122"/>
        </a:defRPr>
      </a:lvl8pPr>
      <a:lvl9pPr marL="3886200" indent="-228600" algn="l" defTabSz="449263" rtl="0" fontAlgn="base">
        <a:lnSpc>
          <a:spcPct val="102000"/>
        </a:lnSpc>
        <a:spcBef>
          <a:spcPct val="0"/>
        </a:spcBef>
        <a:spcAft>
          <a:spcPct val="0"/>
        </a:spcAft>
        <a:buClr>
          <a:srgbClr val="000000"/>
        </a:buClr>
        <a:buSzPct val="100000"/>
        <a:buFont typeface="Times New Roman" pitchFamily="16" charset="0"/>
        <a:defRPr>
          <a:solidFill>
            <a:srgbClr val="000000"/>
          </a:solidFill>
          <a:latin typeface="Calibri" charset="0"/>
          <a:ea typeface="Microsoft YaHei" charset="-122"/>
        </a:defRPr>
      </a:lvl9pPr>
    </p:titleStyle>
    <p:bodyStyle>
      <a:lvl1pPr marL="342900" indent="-342900" algn="l" defTabSz="449263" rtl="0" eaLnBrk="0" fontAlgn="base" hangingPunct="0">
        <a:lnSpc>
          <a:spcPct val="102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lnSpc>
          <a:spcPct val="102000"/>
        </a:lnSpc>
        <a:spcBef>
          <a:spcPct val="0"/>
        </a:spcBef>
        <a:spcAft>
          <a:spcPts val="1138"/>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0" fontAlgn="base" hangingPunct="0">
        <a:lnSpc>
          <a:spcPct val="102000"/>
        </a:lnSpc>
        <a:spcBef>
          <a:spcPct val="0"/>
        </a:spcBef>
        <a:spcAft>
          <a:spcPts val="85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0" fontAlgn="base" hangingPunct="0">
        <a:lnSpc>
          <a:spcPct val="102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0" fontAlgn="base" hangingPunct="0">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a:lnSpc>
          <a:spcPct val="102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mailto:assistenza.fedra@infocamere.it"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hyperlink" Target="http://web.telemaco.infocamere.it/"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hyperlink" Target="https://starweb.infocamere.it/starweb/index.jsp"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hyperlink" Target="https://starweb.infocamere.it/starweb/index.js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hyperlink" Target="https://starweb.infocamere.it/starweb/index.js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tarweb.infocamere.it/starweb/index.jsp"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hyperlink" Target="mailto:startup.roma@rm.camcom.it"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342900" y="908050"/>
            <a:ext cx="4868863" cy="441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p>
            <a:pP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Lst>
            </a:pPr>
            <a:r>
              <a:rPr lang="it-IT" altLang="it-IT" sz="1100" b="1" dirty="0">
                <a:solidFill>
                  <a:srgbClr val="000000"/>
                </a:solidFill>
                <a:latin typeface="Verdana" pitchFamily="32" charset="0"/>
              </a:rPr>
              <a:t>Area IV - Registro Imprese e Analisi Statistiche</a:t>
            </a:r>
          </a:p>
          <a:p>
            <a:pP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Lst>
            </a:pPr>
            <a:r>
              <a:rPr lang="it-IT" altLang="it-IT" sz="1100" b="1" dirty="0">
                <a:solidFill>
                  <a:srgbClr val="000000"/>
                </a:solidFill>
                <a:latin typeface="Verdana" pitchFamily="32" charset="0"/>
              </a:rPr>
              <a:t>Ufficio Assistenza Qualificata alle Imprese – A.Q.I.</a:t>
            </a:r>
          </a:p>
        </p:txBody>
      </p:sp>
      <p:pic>
        <p:nvPicPr>
          <p:cNvPr id="2054"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282575"/>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title="Le PMI innovative"/>
          <p:cNvSpPr>
            <a:spLocks noGrp="1" noChangeArrowheads="1"/>
          </p:cNvSpPr>
          <p:nvPr>
            <p:ph type="title"/>
          </p:nvPr>
        </p:nvSpPr>
        <p:spPr bwMode="auto">
          <a:xfrm>
            <a:off x="685800" y="2656877"/>
            <a:ext cx="7770813" cy="1468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nchor="ctr" anchorCtr="1"/>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4000" b="1" dirty="0">
                <a:solidFill>
                  <a:srgbClr val="C00000"/>
                </a:solidFill>
                <a:latin typeface="Verdana" pitchFamily="32" charset="0"/>
              </a:rPr>
              <a:t>Le PMI innovative</a:t>
            </a: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600" b="1" dirty="0">
                <a:solidFill>
                  <a:srgbClr val="C00000"/>
                </a:solidFill>
                <a:latin typeface="Verdana" pitchFamily="32" charset="0"/>
              </a:rPr>
              <a:t>Guida per la conferma annuale dei requisiti</a:t>
            </a:r>
          </a:p>
        </p:txBody>
      </p:sp>
      <p:sp>
        <p:nvSpPr>
          <p:cNvPr id="8" name="Text Box 4" descr="Indicazione versione">
            <a:extLst>
              <a:ext uri="{FF2B5EF4-FFF2-40B4-BE49-F238E27FC236}">
                <a16:creationId xmlns:a16="http://schemas.microsoft.com/office/drawing/2014/main" id="{DD9FC9BF-5FD3-4649-BD0E-751061EE2760}"/>
              </a:ext>
            </a:extLst>
          </p:cNvPr>
          <p:cNvSpPr txBox="1">
            <a:spLocks noChangeArrowheads="1"/>
          </p:cNvSpPr>
          <p:nvPr/>
        </p:nvSpPr>
        <p:spPr bwMode="auto">
          <a:xfrm>
            <a:off x="6012160" y="6021288"/>
            <a:ext cx="2736304" cy="504056"/>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spcFirstLastPara="0" vertOverflow="overflow" horzOverflow="overflow" vert="horz" wrap="square" lIns="90000" tIns="45000" rIns="90000" bIns="45000" numCol="1" spcCol="0" rtlCol="0" fromWordArt="0" anchor="t" anchorCtr="0" forceAA="0" compatLnSpc="1">
            <a:prstTxWarp prst="textNoShape">
              <a:avLst/>
            </a:prstTxWarp>
            <a:noAutofit/>
          </a:bodyPr>
          <a:lstStyle>
            <a:lvl1pPr algn="l" defTabSz="449263" rtl="0" eaLnBrk="0" fontAlgn="base" hangingPunct="0">
              <a:lnSpc>
                <a:spcPct val="102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cs typeface="+mj-cs"/>
              </a:defRPr>
            </a:lvl1pPr>
            <a:lvl2pPr algn="l" defTabSz="449263" rtl="0" eaLnBrk="0" fontAlgn="base" hangingPunct="0">
              <a:lnSpc>
                <a:spcPct val="102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algn="l" defTabSz="449263" rtl="0" eaLnBrk="0" fontAlgn="base" hangingPunct="0">
              <a:lnSpc>
                <a:spcPct val="102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algn="l" defTabSz="449263" rtl="0" eaLnBrk="0" fontAlgn="base" hangingPunct="0">
              <a:lnSpc>
                <a:spcPct val="102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algn="l" defTabSz="449263" rtl="0" eaLnBrk="0" fontAlgn="base" hangingPunct="0">
              <a:lnSpc>
                <a:spcPct val="102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algn="l" defTabSz="449263" rtl="0"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lnSpc>
                <a:spcPct val="100000"/>
              </a:lnSpc>
            </a:pPr>
            <a:r>
              <a:rPr lang="it-IT" altLang="it-IT" i="1" kern="0" dirty="0">
                <a:solidFill>
                  <a:srgbClr val="0066FF"/>
                </a:solidFill>
                <a:latin typeface="Verdana" panose="020B0604030504040204" pitchFamily="34" charset="0"/>
              </a:rPr>
              <a:t>Luglio 2022</a:t>
            </a:r>
            <a:endParaRPr lang="it-IT" altLang="it-IT" sz="1200" i="1" kern="0" dirty="0">
              <a:solidFill>
                <a:srgbClr val="0066FF"/>
              </a:solidFill>
              <a:latin typeface="Verdana" panose="020B060403050404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05CCE3A0-2D80-40B1-B146-5099F8D26CBE}"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10</a:t>
            </a:fld>
            <a:endParaRPr lang="it-IT" altLang="it-IT">
              <a:solidFill>
                <a:srgbClr val="000000"/>
              </a:solidFill>
              <a:latin typeface="Calibri" charset="0"/>
              <a:ea typeface="Arial Unicode MS" charset="-128"/>
              <a:cs typeface="Arial Unicode MS" charset="-128"/>
            </a:endParaRPr>
          </a:p>
        </p:txBody>
      </p:sp>
      <p:sp>
        <p:nvSpPr>
          <p:cNvPr id="9221" name="Rectangle 4"/>
          <p:cNvSpPr>
            <a:spLocks noChangeArrowheads="1"/>
          </p:cNvSpPr>
          <p:nvPr/>
        </p:nvSpPr>
        <p:spPr bwMode="auto">
          <a:xfrm>
            <a:off x="360363" y="1776413"/>
            <a:ext cx="8459787" cy="467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marL="285750" indent="-284163"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Inoltre</a:t>
            </a:r>
            <a:r>
              <a:rPr lang="it-IT" altLang="it-IT" sz="1400" dirty="0">
                <a:solidFill>
                  <a:srgbClr val="000000"/>
                </a:solidFill>
                <a:latin typeface="Verdana" pitchFamily="32" charset="0"/>
              </a:rPr>
              <a:t>, va dichiarato che </a:t>
            </a:r>
            <a:r>
              <a:rPr lang="it-IT" altLang="it-IT" sz="1400" b="1" dirty="0">
                <a:solidFill>
                  <a:srgbClr val="C00000"/>
                </a:solidFill>
                <a:latin typeface="Verdana" pitchFamily="32" charset="0"/>
              </a:rPr>
              <a:t>la PMI soddisfa </a:t>
            </a:r>
            <a:r>
              <a:rPr lang="it-IT" altLang="it-IT" sz="1400" b="1" u="sng" dirty="0">
                <a:solidFill>
                  <a:srgbClr val="C00000"/>
                </a:solidFill>
                <a:latin typeface="Verdana" pitchFamily="32" charset="0"/>
              </a:rPr>
              <a:t>ALMENO DUE</a:t>
            </a:r>
            <a:r>
              <a:rPr lang="it-IT" altLang="it-IT" sz="1400" b="1" dirty="0">
                <a:solidFill>
                  <a:srgbClr val="C00000"/>
                </a:solidFill>
                <a:latin typeface="Verdana" pitchFamily="32" charset="0"/>
              </a:rPr>
              <a:t> tra i seguenti ulteriori requisiti alternativi</a:t>
            </a:r>
            <a:r>
              <a:rPr lang="it-IT" altLang="it-IT" sz="1400" dirty="0">
                <a:solidFill>
                  <a:srgbClr val="C00000"/>
                </a:solidFill>
                <a:latin typeface="Verdana" pitchFamily="32" charset="0"/>
              </a:rPr>
              <a:t>:</a:t>
            </a:r>
          </a:p>
          <a:p>
            <a:pPr marL="285750" indent="-284163" algn="just" eaLnBrk="1" hangingPunct="1">
              <a:buClr>
                <a:srgbClr val="0000FF"/>
              </a:buClr>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dirty="0">
                <a:solidFill>
                  <a:srgbClr val="000000"/>
                </a:solidFill>
                <a:latin typeface="Verdana" pitchFamily="32" charset="0"/>
              </a:rPr>
              <a:t>volume di </a:t>
            </a:r>
            <a:r>
              <a:rPr lang="it-IT" altLang="it-IT" sz="1400" b="1" dirty="0">
                <a:solidFill>
                  <a:srgbClr val="C00000"/>
                </a:solidFill>
                <a:latin typeface="Verdana" pitchFamily="32" charset="0"/>
              </a:rPr>
              <a:t>spesa in ricerca, sviluppo e innovazione</a:t>
            </a:r>
            <a:r>
              <a:rPr lang="it-IT" altLang="it-IT" sz="1400" dirty="0">
                <a:solidFill>
                  <a:srgbClr val="000000"/>
                </a:solidFill>
                <a:latin typeface="Verdana" pitchFamily="32" charset="0"/>
              </a:rPr>
              <a:t> in misura uguale o superiore al 3 per cento della maggiore entità fra costo e valore totale della produzione della PMI innovativa</a:t>
            </a:r>
            <a:r>
              <a:rPr lang="it-IT" altLang="it-IT" sz="1400" dirty="0">
                <a:latin typeface="Verdana" pitchFamily="32" charset="0"/>
              </a:rPr>
              <a:t>; le spese risultano </a:t>
            </a:r>
            <a:r>
              <a:rPr lang="it-IT" altLang="it-IT" sz="1400" dirty="0">
                <a:solidFill>
                  <a:srgbClr val="000000"/>
                </a:solidFill>
                <a:latin typeface="Verdana" pitchFamily="32" charset="0"/>
              </a:rPr>
              <a:t>dall'ultimo bilancio approvato </a:t>
            </a:r>
            <a:r>
              <a:rPr lang="it-IT" altLang="it-IT" sz="1400" i="1" dirty="0">
                <a:solidFill>
                  <a:srgbClr val="000000"/>
                </a:solidFill>
                <a:latin typeface="Verdana" pitchFamily="32" charset="0"/>
              </a:rPr>
              <a:t>e certificato </a:t>
            </a:r>
            <a:r>
              <a:rPr lang="it-IT" altLang="it-IT" sz="1400" dirty="0">
                <a:solidFill>
                  <a:srgbClr val="000000"/>
                </a:solidFill>
                <a:latin typeface="Verdana" pitchFamily="32" charset="0"/>
              </a:rPr>
              <a:t>e sono descritte in nota integrativa;</a:t>
            </a:r>
          </a:p>
          <a:p>
            <a:pPr marL="285750" indent="-284163" algn="just" eaLnBrk="1" hangingPunct="1">
              <a:buClr>
                <a:srgbClr val="000000"/>
              </a:buClr>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impiego</a:t>
            </a:r>
            <a:r>
              <a:rPr lang="it-IT" altLang="it-IT" sz="1400" dirty="0">
                <a:solidFill>
                  <a:srgbClr val="000000"/>
                </a:solidFill>
                <a:latin typeface="Verdana" pitchFamily="32" charset="0"/>
              </a:rPr>
              <a:t> come dipendenti o collaboratori a qualsiasi titolo, in percentuale </a:t>
            </a:r>
            <a:r>
              <a:rPr lang="it-IT" altLang="it-IT" sz="1400" b="1" dirty="0">
                <a:solidFill>
                  <a:srgbClr val="C00000"/>
                </a:solidFill>
                <a:latin typeface="Verdana" pitchFamily="32" charset="0"/>
              </a:rPr>
              <a:t>uguale o superiore al quinto</a:t>
            </a:r>
            <a:r>
              <a:rPr lang="it-IT" altLang="it-IT" sz="1400" dirty="0">
                <a:solidFill>
                  <a:srgbClr val="000000"/>
                </a:solidFill>
                <a:latin typeface="Verdana" pitchFamily="32" charset="0"/>
              </a:rPr>
              <a:t> della forza lavoro complessiva, di personale in possesso di titolo di dottorato di ricerca o che sta svolgendo un </a:t>
            </a:r>
            <a:r>
              <a:rPr lang="it-IT" altLang="it-IT" sz="1400" b="1" dirty="0">
                <a:solidFill>
                  <a:srgbClr val="C00000"/>
                </a:solidFill>
                <a:latin typeface="Verdana" pitchFamily="32" charset="0"/>
              </a:rPr>
              <a:t>dottorato di ricerca</a:t>
            </a:r>
            <a:r>
              <a:rPr lang="it-IT" altLang="it-IT" sz="1400" dirty="0">
                <a:solidFill>
                  <a:srgbClr val="000000"/>
                </a:solidFill>
                <a:latin typeface="Verdana" pitchFamily="32" charset="0"/>
              </a:rPr>
              <a:t> presso un'università italiana o straniera, oppure in possesso di laurea e che abbia svolto, da almeno tre anni, attività di ricerca certificata presso istituti di ricerca pubblici o privati, in Italia o all'estero, ovvero, in percentuale </a:t>
            </a:r>
            <a:r>
              <a:rPr lang="it-IT" altLang="it-IT" sz="1400" b="1" dirty="0">
                <a:solidFill>
                  <a:srgbClr val="C00000"/>
                </a:solidFill>
                <a:latin typeface="Verdana" pitchFamily="32" charset="0"/>
              </a:rPr>
              <a:t>uguale o superiore al terzo</a:t>
            </a:r>
            <a:r>
              <a:rPr lang="it-IT" altLang="it-IT" sz="1400" dirty="0">
                <a:solidFill>
                  <a:srgbClr val="000000"/>
                </a:solidFill>
                <a:latin typeface="Verdana" pitchFamily="32" charset="0"/>
              </a:rPr>
              <a:t> della forza lavoro complessiva, di personale in possesso </a:t>
            </a:r>
            <a:r>
              <a:rPr lang="it-IT" altLang="it-IT" sz="1400" dirty="0">
                <a:latin typeface="Verdana" pitchFamily="32" charset="0"/>
              </a:rPr>
              <a:t>di </a:t>
            </a:r>
            <a:r>
              <a:rPr lang="it-IT" altLang="it-IT" sz="1400" b="1" dirty="0">
                <a:solidFill>
                  <a:srgbClr val="C00000"/>
                </a:solidFill>
                <a:latin typeface="Verdana" pitchFamily="32" charset="0"/>
              </a:rPr>
              <a:t>laurea magistrale ai sensi dell’articolo 3 del regolamento di cui al decreto del Ministro dell‘istruzione, dell‘Università e della Ricerca 22 ottobre 2004, n. 270</a:t>
            </a:r>
            <a:r>
              <a:rPr lang="it-IT" altLang="it-IT" sz="1400" dirty="0">
                <a:latin typeface="Verdana" pitchFamily="32" charset="0"/>
              </a:rPr>
              <a:t>;</a:t>
            </a:r>
          </a:p>
          <a:p>
            <a:pPr marL="285750" indent="-284163" algn="just" eaLnBrk="1" hangingPunct="1">
              <a:buClr>
                <a:srgbClr val="000000"/>
              </a:buClr>
              <a:buSzPct val="4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dirty="0">
                <a:solidFill>
                  <a:srgbClr val="000000"/>
                </a:solidFill>
                <a:latin typeface="Verdana" pitchFamily="32" charset="0"/>
              </a:rPr>
              <a:t>sia titolare o depositaria o licenziataria di almeno una </a:t>
            </a:r>
            <a:r>
              <a:rPr lang="it-IT" altLang="it-IT" sz="1400" b="1" dirty="0">
                <a:solidFill>
                  <a:srgbClr val="C00000"/>
                </a:solidFill>
                <a:latin typeface="Verdana" pitchFamily="32" charset="0"/>
              </a:rPr>
              <a:t>privativa</a:t>
            </a:r>
            <a:r>
              <a:rPr lang="it-IT" altLang="it-IT" sz="1400" b="1" dirty="0">
                <a:solidFill>
                  <a:srgbClr val="000000"/>
                </a:solidFill>
                <a:latin typeface="Verdana" pitchFamily="32" charset="0"/>
              </a:rPr>
              <a:t> </a:t>
            </a:r>
            <a:r>
              <a:rPr lang="it-IT" altLang="it-IT" sz="1400" dirty="0">
                <a:solidFill>
                  <a:srgbClr val="000000"/>
                </a:solidFill>
                <a:latin typeface="Verdana" pitchFamily="32" charset="0"/>
              </a:rPr>
              <a:t>industriale</a:t>
            </a:r>
            <a:r>
              <a:rPr lang="it-IT" altLang="it-IT" sz="1400" b="1" dirty="0">
                <a:solidFill>
                  <a:srgbClr val="000000"/>
                </a:solidFill>
                <a:latin typeface="Verdana" pitchFamily="32" charset="0"/>
              </a:rPr>
              <a:t> </a:t>
            </a:r>
            <a:r>
              <a:rPr lang="it-IT" altLang="it-IT" sz="1400" dirty="0">
                <a:solidFill>
                  <a:srgbClr val="000000"/>
                </a:solidFill>
                <a:latin typeface="Verdana" pitchFamily="32" charset="0"/>
              </a:rPr>
              <a:t>relativa a una invenzione industriale, biotecnologica, a una topografia di prodotto a semiconduttori o a una nuova varietà vegetale ovvero sia titolare dei diritti relativi ad un programma per elaboratore originario registrato presso il Registro pubblico speciale per i programmi per elaboratore, purché tali privative siano direttamente afferenti all'oggetto sociale e all'attività d'impresa.</a:t>
            </a:r>
          </a:p>
        </p:txBody>
      </p:sp>
      <p:pic>
        <p:nvPicPr>
          <p:cNvPr id="9222"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282575"/>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003633"/>
            <a:ext cx="7770813" cy="772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b="1" i="1" dirty="0">
                <a:solidFill>
                  <a:srgbClr val="C00000"/>
                </a:solidFill>
                <a:latin typeface="Verdana" pitchFamily="32" charset="0"/>
              </a:rPr>
              <a:t>segue … </a:t>
            </a:r>
            <a:r>
              <a:rPr lang="it-IT" altLang="it-IT" sz="2400" b="1" dirty="0">
                <a:solidFill>
                  <a:srgbClr val="C00000"/>
                </a:solidFill>
                <a:latin typeface="Verdana" pitchFamily="32" charset="0"/>
              </a:rPr>
              <a:t>La dichiarazione di conferma dei requisiti di PMI innovativa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8D11CA16-7F60-487D-971D-2071BABDEAD6}"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11</a:t>
            </a:fld>
            <a:endParaRPr lang="it-IT" altLang="it-IT">
              <a:solidFill>
                <a:srgbClr val="000000"/>
              </a:solidFill>
              <a:latin typeface="Calibri" charset="0"/>
              <a:ea typeface="Arial Unicode MS" charset="-128"/>
              <a:cs typeface="Arial Unicode MS" charset="-128"/>
            </a:endParaRPr>
          </a:p>
        </p:txBody>
      </p:sp>
      <p:sp>
        <p:nvSpPr>
          <p:cNvPr id="8197" name="Rectangle 4"/>
          <p:cNvSpPr>
            <a:spLocks noChangeArrowheads="1"/>
          </p:cNvSpPr>
          <p:nvPr/>
        </p:nvSpPr>
        <p:spPr bwMode="auto">
          <a:xfrm>
            <a:off x="360363" y="1752600"/>
            <a:ext cx="8316912" cy="4603750"/>
          </a:xfrm>
          <a:prstGeom prst="rect">
            <a:avLst/>
          </a:prstGeom>
          <a:noFill/>
          <a:ln>
            <a:noFill/>
          </a:ln>
          <a:effectLst/>
        </p:spPr>
        <p:txBody>
          <a:bodyPr lIns="100800" tIns="50400" rIns="100800" bIns="50400"/>
          <a:lstStyle/>
          <a:p>
            <a:pPr marL="1587" algn="just" eaLnBrk="1" hangingPunct="1">
              <a:spcBef>
                <a:spcPts val="1000"/>
              </a:spcBef>
              <a:buClr>
                <a:srgbClr val="000000"/>
              </a:buClr>
              <a:buSzPct val="75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600" dirty="0">
                <a:solidFill>
                  <a:srgbClr val="000000"/>
                </a:solidFill>
                <a:latin typeface="Verdana" pitchFamily="32" charset="0"/>
              </a:rPr>
              <a:t>La nomina dell’organo di revisione è obbligatoria, pertanto la revisione da volontaria diviene legale</a:t>
            </a:r>
            <a:r>
              <a:rPr lang="it-IT" sz="1600" b="1" dirty="0">
                <a:solidFill>
                  <a:srgbClr val="C00000"/>
                </a:solidFill>
                <a:latin typeface="Verdana" pitchFamily="32" charset="0"/>
              </a:rPr>
              <a:t>*</a:t>
            </a:r>
            <a:r>
              <a:rPr lang="it-IT" sz="1600" dirty="0">
                <a:solidFill>
                  <a:srgbClr val="000000"/>
                </a:solidFill>
                <a:latin typeface="Verdana" pitchFamily="32" charset="0"/>
              </a:rPr>
              <a:t>, a decorrere dal primo esercizio successivo all’iscrizione nella Sezione Speciale delle PMI Innovative, la certificazione del bilancio deve essere presentata all’assemblea di approvazione del medesimo, (v. Circolare </a:t>
            </a:r>
            <a:r>
              <a:rPr lang="it-IT" sz="1600" dirty="0" err="1">
                <a:solidFill>
                  <a:srgbClr val="000000"/>
                </a:solidFill>
                <a:latin typeface="Verdana" pitchFamily="32" charset="0"/>
              </a:rPr>
              <a:t>MiSE</a:t>
            </a:r>
            <a:r>
              <a:rPr lang="it-IT" sz="1600" dirty="0">
                <a:solidFill>
                  <a:srgbClr val="000000"/>
                </a:solidFill>
                <a:latin typeface="Verdana" pitchFamily="32" charset="0"/>
              </a:rPr>
              <a:t> 3683/C del 3 novembre 2015 n. 222703 e Parere </a:t>
            </a:r>
            <a:r>
              <a:rPr lang="it-IT" sz="1600" dirty="0" err="1">
                <a:solidFill>
                  <a:srgbClr val="000000"/>
                </a:solidFill>
                <a:latin typeface="Verdana" pitchFamily="32" charset="0"/>
              </a:rPr>
              <a:t>MiSE</a:t>
            </a:r>
            <a:r>
              <a:rPr lang="it-IT" sz="1600" dirty="0">
                <a:solidFill>
                  <a:srgbClr val="000000"/>
                </a:solidFill>
                <a:latin typeface="Verdana" pitchFamily="32" charset="0"/>
              </a:rPr>
              <a:t> n. 19271/2016).</a:t>
            </a:r>
          </a:p>
          <a:p>
            <a:pPr marL="3175"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600" dirty="0">
                <a:solidFill>
                  <a:srgbClr val="000000"/>
                </a:solidFill>
                <a:latin typeface="Verdana" pitchFamily="32" charset="0"/>
              </a:rPr>
              <a:t>Il Ministero dello Sviluppo Economico con parere </a:t>
            </a:r>
            <a:r>
              <a:rPr lang="it-IT" sz="1600" dirty="0" err="1">
                <a:solidFill>
                  <a:srgbClr val="000000"/>
                </a:solidFill>
                <a:latin typeface="Verdana" pitchFamily="32" charset="0"/>
              </a:rPr>
              <a:t>prot</a:t>
            </a:r>
            <a:r>
              <a:rPr lang="it-IT" sz="1600" dirty="0">
                <a:solidFill>
                  <a:srgbClr val="000000"/>
                </a:solidFill>
                <a:latin typeface="Verdana" pitchFamily="32" charset="0"/>
              </a:rPr>
              <a:t>. N. 275367 del 04 dicembre 2020 ha chiarito che la certificazione di bilancio, ai fini della iscrizione e della permanenza nella sezione speciale in questione, possa ottenersi nelle forme previste dal citato art. 2409-bis, ovvero nominando un revisore persona fisica o una società di revisione, ai sensi del comma 1, oppure, ove ne ricorrano i presupposti, affidando tale funzione al collegio sindacale. </a:t>
            </a:r>
          </a:p>
          <a:p>
            <a:pPr marL="3175"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600" dirty="0">
                <a:solidFill>
                  <a:srgbClr val="000000"/>
                </a:solidFill>
                <a:latin typeface="Verdana" pitchFamily="32" charset="0"/>
              </a:rPr>
              <a:t>In ogni caso la certificazione del bilancio va redatta secondo i canoni indicati nell’art. 14 comma 2 del </a:t>
            </a:r>
            <a:r>
              <a:rPr lang="it-IT" sz="1600" dirty="0" err="1">
                <a:solidFill>
                  <a:srgbClr val="000000"/>
                </a:solidFill>
                <a:latin typeface="Verdana" pitchFamily="32" charset="0"/>
              </a:rPr>
              <a:t>D.Lgs.</a:t>
            </a:r>
            <a:r>
              <a:rPr lang="it-IT" sz="1600" dirty="0">
                <a:solidFill>
                  <a:srgbClr val="000000"/>
                </a:solidFill>
                <a:latin typeface="Verdana" pitchFamily="32" charset="0"/>
              </a:rPr>
              <a:t> 27/01/2010 n. 39 e </a:t>
            </a:r>
            <a:r>
              <a:rPr lang="it-IT" sz="1600" dirty="0">
                <a:latin typeface="Verdana" pitchFamily="32" charset="0"/>
              </a:rPr>
              <a:t>allegata alla domanda di conferma dei requisiti codificandola come tipo documento R02.</a:t>
            </a:r>
          </a:p>
          <a:p>
            <a:pPr marL="3175"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1600" dirty="0">
              <a:solidFill>
                <a:srgbClr val="000000"/>
              </a:solidFill>
              <a:latin typeface="Verdana" pitchFamily="32" charset="0"/>
            </a:endParaRPr>
          </a:p>
          <a:p>
            <a:pPr marL="3175"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200" b="1" dirty="0">
                <a:solidFill>
                  <a:srgbClr val="C00000"/>
                </a:solidFill>
                <a:latin typeface="Verdana" pitchFamily="32" charset="0"/>
              </a:rPr>
              <a:t>*certificazione legale sta a significare che si è provveduto alla nomina di un revisore o società di revisione o che si è affidata tale funzione al collegio sindacale.</a:t>
            </a:r>
          </a:p>
        </p:txBody>
      </p:sp>
      <p:pic>
        <p:nvPicPr>
          <p:cNvPr id="10246"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282575"/>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966689"/>
            <a:ext cx="7770813" cy="7859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La certificazione del bilancio e la nomina dell’Organo di revisione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3B5C26F9-A688-401F-BC25-ECA1D6A4D34B}"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12</a:t>
            </a:fld>
            <a:endParaRPr lang="it-IT" altLang="it-IT">
              <a:solidFill>
                <a:srgbClr val="000000"/>
              </a:solidFill>
              <a:latin typeface="Calibri" charset="0"/>
              <a:ea typeface="Arial Unicode MS" charset="-128"/>
              <a:cs typeface="Arial Unicode MS" charset="-128"/>
            </a:endParaRPr>
          </a:p>
        </p:txBody>
      </p:sp>
      <p:sp>
        <p:nvSpPr>
          <p:cNvPr id="13317" name="Rectangle 4"/>
          <p:cNvSpPr>
            <a:spLocks noChangeArrowheads="1"/>
          </p:cNvSpPr>
          <p:nvPr/>
        </p:nvSpPr>
        <p:spPr bwMode="auto">
          <a:xfrm>
            <a:off x="339725" y="2000250"/>
            <a:ext cx="8408988" cy="38770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500" dirty="0">
                <a:solidFill>
                  <a:srgbClr val="000000"/>
                </a:solidFill>
                <a:latin typeface="Verdana" pitchFamily="32" charset="0"/>
              </a:rPr>
              <a:t>La conferma dei requisiti deve essere presentata mediante </a:t>
            </a:r>
            <a:r>
              <a:rPr lang="it-IT" altLang="it-IT" sz="1500" b="1" dirty="0">
                <a:solidFill>
                  <a:srgbClr val="C00000"/>
                </a:solidFill>
                <a:latin typeface="Verdana" pitchFamily="32" charset="0"/>
              </a:rPr>
              <a:t>domanda telematica</a:t>
            </a:r>
            <a:r>
              <a:rPr lang="it-IT" altLang="it-IT" sz="1500" dirty="0">
                <a:solidFill>
                  <a:srgbClr val="000000"/>
                </a:solidFill>
                <a:latin typeface="Verdana" pitchFamily="32" charset="0"/>
              </a:rPr>
              <a:t>, con Comunicazione Unica d’impresa, come qualsiasi altro tipo di adempimento da effettuare nel Registro delle Imprese.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500" dirty="0">
              <a:solidFill>
                <a:srgbClr val="000000"/>
              </a:solidFill>
              <a:latin typeface="Verdana" pitchFamily="32" charset="0"/>
            </a:endParaRPr>
          </a:p>
          <a:p>
            <a:pPr algn="just" eaLnBrk="1" hangingPunct="1">
              <a:lnSpc>
                <a:spcPct val="100000"/>
              </a:lnSpc>
            </a:pPr>
            <a:r>
              <a:rPr lang="it-IT" altLang="it-IT" sz="1500" dirty="0">
                <a:solidFill>
                  <a:srgbClr val="000000"/>
                </a:solidFill>
                <a:latin typeface="Verdana" panose="020B0604030504040204" pitchFamily="34" charset="0"/>
              </a:rPr>
              <a:t>Nelle seguenti slide sono illustrate le modalità di presentazione della domanda mediante i </a:t>
            </a:r>
            <a:r>
              <a:rPr lang="it-IT" altLang="it-IT" sz="1500" b="1" u="sng" dirty="0">
                <a:solidFill>
                  <a:srgbClr val="C00000"/>
                </a:solidFill>
                <a:latin typeface="Verdana" panose="020B0604030504040204" pitchFamily="34" charset="0"/>
              </a:rPr>
              <a:t>software </a:t>
            </a:r>
            <a:r>
              <a:rPr lang="it-IT" altLang="it-IT" sz="1500" b="1" u="sng" dirty="0" err="1">
                <a:solidFill>
                  <a:srgbClr val="C00000"/>
                </a:solidFill>
                <a:latin typeface="Verdana" panose="020B0604030504040204" pitchFamily="34" charset="0"/>
              </a:rPr>
              <a:t>Infocamere</a:t>
            </a:r>
            <a:r>
              <a:rPr lang="it-IT" altLang="it-IT" sz="1500" b="1" u="sng" dirty="0">
                <a:solidFill>
                  <a:srgbClr val="C00000"/>
                </a:solidFill>
                <a:latin typeface="Verdana" panose="020B0604030504040204" pitchFamily="34" charset="0"/>
              </a:rPr>
              <a:t> più comunemente utilizzati</a:t>
            </a:r>
            <a:r>
              <a:rPr lang="it-IT" altLang="it-IT" sz="1500" dirty="0">
                <a:solidFill>
                  <a:srgbClr val="000000"/>
                </a:solidFill>
                <a:latin typeface="Verdana" panose="020B0604030504040204" pitchFamily="34" charset="0"/>
              </a:rPr>
              <a:t>, vale a dire </a:t>
            </a:r>
            <a:r>
              <a:rPr lang="it-IT" altLang="it-IT" sz="1500" b="1" dirty="0" err="1">
                <a:solidFill>
                  <a:srgbClr val="C00000"/>
                </a:solidFill>
                <a:latin typeface="Verdana" panose="020B0604030504040204" pitchFamily="34" charset="0"/>
              </a:rPr>
              <a:t>DIRE</a:t>
            </a:r>
            <a:r>
              <a:rPr lang="it-IT" altLang="it-IT" sz="1500" dirty="0">
                <a:solidFill>
                  <a:srgbClr val="000000"/>
                </a:solidFill>
                <a:latin typeface="Verdana" panose="020B0604030504040204" pitchFamily="34" charset="0"/>
              </a:rPr>
              <a:t> (per predisposizione e trasmissione) oppure </a:t>
            </a:r>
            <a:r>
              <a:rPr lang="it-IT" altLang="it-IT" sz="1500" b="1" dirty="0" err="1">
                <a:solidFill>
                  <a:srgbClr val="C00000"/>
                </a:solidFill>
                <a:latin typeface="Verdana" panose="020B0604030504040204" pitchFamily="34" charset="0"/>
              </a:rPr>
              <a:t>ComUnica</a:t>
            </a:r>
            <a:r>
              <a:rPr lang="it-IT" altLang="it-IT" sz="1500" b="1" dirty="0">
                <a:solidFill>
                  <a:srgbClr val="C00000"/>
                </a:solidFill>
                <a:latin typeface="Verdana" panose="020B0604030504040204" pitchFamily="34" charset="0"/>
              </a:rPr>
              <a:t> </a:t>
            </a:r>
            <a:r>
              <a:rPr lang="it-IT" altLang="it-IT" sz="1500" b="1" dirty="0" err="1">
                <a:solidFill>
                  <a:srgbClr val="C00000"/>
                </a:solidFill>
                <a:latin typeface="Verdana" panose="020B0604030504040204" pitchFamily="34" charset="0"/>
              </a:rPr>
              <a:t>Starweb</a:t>
            </a:r>
            <a:r>
              <a:rPr lang="it-IT" altLang="it-IT" sz="1500" dirty="0">
                <a:solidFill>
                  <a:srgbClr val="000000"/>
                </a:solidFill>
                <a:latin typeface="Verdana" panose="020B0604030504040204" pitchFamily="34" charset="0"/>
              </a:rPr>
              <a:t> (per predisposizione e trasmissione)  o </a:t>
            </a:r>
            <a:r>
              <a:rPr lang="it-IT" altLang="it-IT" sz="1500" b="1" dirty="0" err="1">
                <a:solidFill>
                  <a:srgbClr val="C00000"/>
                </a:solidFill>
                <a:latin typeface="Verdana" panose="020B0604030504040204" pitchFamily="34" charset="0"/>
              </a:rPr>
              <a:t>FedraPlus</a:t>
            </a:r>
            <a:r>
              <a:rPr lang="it-IT" altLang="it-IT" sz="1500" dirty="0">
                <a:solidFill>
                  <a:srgbClr val="000000"/>
                </a:solidFill>
                <a:latin typeface="Verdana" panose="020B0604030504040204" pitchFamily="34" charset="0"/>
              </a:rPr>
              <a:t> (per la predisposizione) e </a:t>
            </a:r>
            <a:r>
              <a:rPr lang="it-IT" altLang="it-IT" sz="1500" b="1" dirty="0" err="1">
                <a:solidFill>
                  <a:srgbClr val="C00000"/>
                </a:solidFill>
                <a:latin typeface="Verdana" panose="020B0604030504040204" pitchFamily="34" charset="0"/>
              </a:rPr>
              <a:t>ComUnica</a:t>
            </a:r>
            <a:r>
              <a:rPr lang="it-IT" altLang="it-IT" sz="1500" dirty="0">
                <a:solidFill>
                  <a:srgbClr val="000000"/>
                </a:solidFill>
                <a:latin typeface="Verdana" panose="020B0604030504040204" pitchFamily="34" charset="0"/>
              </a:rPr>
              <a:t> (per la trasmissione).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5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500" dirty="0">
                <a:solidFill>
                  <a:srgbClr val="000000"/>
                </a:solidFill>
                <a:latin typeface="Verdana" pitchFamily="32" charset="0"/>
              </a:rPr>
              <a:t>Per qualsiasi informazione di natura tecnica occorre rivolgersi ai seguenti recapiti:</a:t>
            </a:r>
          </a:p>
          <a:p>
            <a:pP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500" dirty="0">
                <a:solidFill>
                  <a:srgbClr val="000000"/>
                </a:solidFill>
                <a:latin typeface="Verdana" pitchFamily="32" charset="0"/>
              </a:rPr>
              <a:t>Assistenza software Telemaco, n. tel. 049 2015215</a:t>
            </a:r>
          </a:p>
          <a:p>
            <a:pP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500" dirty="0">
                <a:solidFill>
                  <a:srgbClr val="000000"/>
                </a:solidFill>
                <a:latin typeface="Verdana" pitchFamily="32" charset="0"/>
              </a:rPr>
              <a:t>email: </a:t>
            </a:r>
            <a:r>
              <a:rPr lang="it-IT" altLang="it-IT" sz="1500" b="1" u="sng" dirty="0">
                <a:solidFill>
                  <a:schemeClr val="accent6"/>
                </a:solidFill>
                <a:latin typeface="Verdana" pitchFamily="32" charset="0"/>
              </a:rPr>
              <a:t>telemaco@infocamere.it</a:t>
            </a:r>
            <a:r>
              <a:rPr lang="it-IT" altLang="it-IT" sz="1500" dirty="0">
                <a:solidFill>
                  <a:srgbClr val="000000"/>
                </a:solidFill>
                <a:latin typeface="Verdana" pitchFamily="32" charset="0"/>
              </a:rPr>
              <a:t> oppure </a:t>
            </a:r>
            <a:r>
              <a:rPr lang="it-IT" altLang="it-IT" sz="1500" b="1" u="sng" dirty="0">
                <a:solidFill>
                  <a:schemeClr val="accent6"/>
                </a:solidFill>
                <a:latin typeface="Verdana" pitchFamily="32" charset="0"/>
              </a:rPr>
              <a:t>assistenza.fedra@infocamere.it</a:t>
            </a:r>
            <a:endParaRPr lang="it-IT" altLang="it-IT" sz="1500" b="1" u="sng" dirty="0">
              <a:solidFill>
                <a:schemeClr val="accent6"/>
              </a:solidFill>
              <a:latin typeface="Verdana" pitchFamily="32" charset="0"/>
              <a:hlinkClick r:id="rId3"/>
            </a:endParaRPr>
          </a:p>
          <a:p>
            <a:pP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500" dirty="0">
                <a:solidFill>
                  <a:srgbClr val="000000"/>
                </a:solidFill>
                <a:latin typeface="Verdana" pitchFamily="32" charset="0"/>
              </a:rPr>
              <a:t>link: </a:t>
            </a:r>
            <a:r>
              <a:rPr lang="it-IT" altLang="it-IT" sz="1500" b="1" dirty="0">
                <a:solidFill>
                  <a:schemeClr val="accent6"/>
                </a:solidFill>
                <a:latin typeface="Verdana" pitchFamily="32" charset="0"/>
              </a:rPr>
              <a:t>https://www.registroimprese.it/web/guest/assistenza</a:t>
            </a:r>
            <a:br>
              <a:rPr lang="it-IT" altLang="it-IT" sz="1500" dirty="0">
                <a:solidFill>
                  <a:srgbClr val="000000"/>
                </a:solidFill>
                <a:latin typeface="Verdana" pitchFamily="32" charset="0"/>
              </a:rPr>
            </a:br>
            <a:r>
              <a:rPr lang="it-IT" altLang="it-IT" sz="1500" dirty="0">
                <a:solidFill>
                  <a:srgbClr val="000000"/>
                </a:solidFill>
                <a:latin typeface="Verdana" pitchFamily="32" charset="0"/>
              </a:rPr>
              <a:t>Punto informativo, manuali di istruzioni e altre informazioni </a:t>
            </a:r>
            <a:r>
              <a:rPr lang="it-IT" altLang="it-IT" sz="1500" b="1" u="sng" dirty="0">
                <a:solidFill>
                  <a:schemeClr val="accent6"/>
                </a:solidFill>
                <a:latin typeface="Verdana" pitchFamily="32" charset="0"/>
              </a:rPr>
              <a:t>web.telemaco.infocamere.it</a:t>
            </a:r>
            <a:endParaRPr lang="it-IT" altLang="it-IT" sz="1500" b="1" u="sng" dirty="0">
              <a:solidFill>
                <a:schemeClr val="accent6"/>
              </a:solidFill>
              <a:latin typeface="Verdana" pitchFamily="32" charset="0"/>
              <a:hlinkClick r:id="rId4"/>
            </a:endParaRPr>
          </a:p>
        </p:txBody>
      </p:sp>
      <p:pic>
        <p:nvPicPr>
          <p:cNvPr id="13318" name="Picture 5" descr="Logo Camer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980728"/>
            <a:ext cx="7770813" cy="8640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Predisposizione della domanda telematica</a:t>
            </a: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AVVERTENZE GENERALI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FBD61557-79EB-4E76-AD3E-6F75F1F87A12}"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13</a:t>
            </a:fld>
            <a:endParaRPr lang="it-IT" altLang="it-IT">
              <a:solidFill>
                <a:srgbClr val="000000"/>
              </a:solidFill>
              <a:latin typeface="Calibri" charset="0"/>
              <a:ea typeface="Arial Unicode MS" charset="-128"/>
              <a:cs typeface="Arial Unicode MS" charset="-128"/>
            </a:endParaRPr>
          </a:p>
        </p:txBody>
      </p:sp>
      <p:sp>
        <p:nvSpPr>
          <p:cNvPr id="18437" name="Rectangle 4"/>
          <p:cNvSpPr>
            <a:spLocks noChangeArrowheads="1"/>
          </p:cNvSpPr>
          <p:nvPr/>
        </p:nvSpPr>
        <p:spPr bwMode="auto">
          <a:xfrm>
            <a:off x="347663" y="2201863"/>
            <a:ext cx="8426450" cy="378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Cliccare su Nuova pratica</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Cliccare su Variazione</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Inserire codice fiscale impresa</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Scegliere destinazione pratica (Roma)</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Scegliere «Aggiornamento informazioni e conferma requisiti PMI innovativa»</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Indicare la </a:t>
            </a:r>
            <a:r>
              <a:rPr lang="it-IT" altLang="it-IT" sz="1600" b="1" i="1" u="sng" dirty="0">
                <a:solidFill>
                  <a:srgbClr val="C00000"/>
                </a:solidFill>
                <a:latin typeface="Verdana" pitchFamily="32" charset="0"/>
              </a:rPr>
              <a:t>data del giorno stesso dell’invio della pratica</a:t>
            </a:r>
            <a:r>
              <a:rPr lang="it-IT" altLang="it-IT" sz="1600" dirty="0">
                <a:solidFill>
                  <a:srgbClr val="000000"/>
                </a:solidFill>
                <a:latin typeface="Verdana" pitchFamily="32" charset="0"/>
              </a:rPr>
              <a:t> nella casella «conferma in data»</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Scegliere i campi che si desiderano eventualmente aggiornare quale, ad esempio, quello delle</a:t>
            </a:r>
            <a:r>
              <a:rPr lang="it-IT" altLang="it-IT" sz="1600" b="1" dirty="0">
                <a:solidFill>
                  <a:srgbClr val="000000"/>
                </a:solidFill>
                <a:latin typeface="Verdana" pitchFamily="32" charset="0"/>
              </a:rPr>
              <a:t> </a:t>
            </a:r>
            <a:r>
              <a:rPr lang="it-IT" altLang="it-IT" sz="1600" b="1" dirty="0">
                <a:solidFill>
                  <a:srgbClr val="C00000"/>
                </a:solidFill>
                <a:latin typeface="Verdana" pitchFamily="32" charset="0"/>
              </a:rPr>
              <a:t>spese sostenute in ricerca e sviluppo nel corso del precedente esercizio, come indicate nel bilancio già approvato </a:t>
            </a:r>
            <a:r>
              <a:rPr lang="it-IT" altLang="it-IT" sz="1600" dirty="0">
                <a:solidFill>
                  <a:srgbClr val="000000"/>
                </a:solidFill>
                <a:latin typeface="Verdana" pitchFamily="32" charset="0"/>
              </a:rPr>
              <a:t>(nel caso del requisito alternativo relativo alle spese R.&amp;S.), riportare altri dati eventualmente relativi ai requisiti (es. ulteriore personale in possesso di laurea, nuovi brevetti, etc.) e compilare i campi relativi alle informazioni previste, se da aggiornare, altrimenti indicare «</a:t>
            </a:r>
            <a:r>
              <a:rPr lang="it-IT" altLang="it-IT" sz="1600" b="1" dirty="0">
                <a:solidFill>
                  <a:srgbClr val="C00000"/>
                </a:solidFill>
                <a:latin typeface="Verdana" pitchFamily="32" charset="0"/>
              </a:rPr>
              <a:t>SI CONFERMANO LE NOTIZIE GIA’ COMUNICATE E ISCRITTE</a:t>
            </a:r>
            <a:r>
              <a:rPr lang="it-IT" altLang="it-IT" sz="1600" dirty="0">
                <a:solidFill>
                  <a:srgbClr val="000000"/>
                </a:solidFill>
                <a:latin typeface="Verdana" pitchFamily="32" charset="0"/>
              </a:rPr>
              <a:t>»</a:t>
            </a:r>
          </a:p>
        </p:txBody>
      </p:sp>
      <p:pic>
        <p:nvPicPr>
          <p:cNvPr id="18438"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086757"/>
            <a:ext cx="7770813" cy="10966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700" b="1" dirty="0">
                <a:solidFill>
                  <a:srgbClr val="C00000"/>
                </a:solidFill>
                <a:latin typeface="Verdana" pitchFamily="32" charset="0"/>
              </a:rPr>
              <a:t>La pratica telematica per la dichiarazione annuale di conferma dei requisiti (software DIRE predisposizione e trasmissione al Registro delle Imprese)</a:t>
            </a:r>
            <a:br>
              <a:rPr lang="it-IT" altLang="it-IT" sz="1700" b="1" dirty="0">
                <a:solidFill>
                  <a:srgbClr val="C00000"/>
                </a:solidFill>
                <a:latin typeface="Verdana" pitchFamily="32" charset="0"/>
              </a:rPr>
            </a:br>
            <a:r>
              <a:rPr lang="it-IT" altLang="it-IT" sz="1700" b="1" dirty="0">
                <a:solidFill>
                  <a:schemeClr val="accent6"/>
                </a:solidFill>
                <a:latin typeface="Verdana" pitchFamily="32" charset="0"/>
              </a:rPr>
              <a:t>https://dire.registroimprese.it/direWeb/home</a:t>
            </a:r>
            <a:endParaRPr lang="it-IT" altLang="it-IT" sz="1700" b="1" dirty="0">
              <a:solidFill>
                <a:schemeClr val="accent6"/>
              </a:solidFill>
              <a:latin typeface="Verdana" pitchFamily="32" charset="0"/>
              <a:hlinkClick r:id="rId4"/>
            </a:endParaRPr>
          </a:p>
        </p:txBody>
      </p:sp>
    </p:spTree>
    <p:extLst>
      <p:ext uri="{BB962C8B-B14F-4D97-AF65-F5344CB8AC3E}">
        <p14:creationId xmlns:p14="http://schemas.microsoft.com/office/powerpoint/2010/main" val="39952484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4D2980C0-CFA4-4E8E-9832-5C2C31311F9B}"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14</a:t>
            </a:fld>
            <a:endParaRPr lang="it-IT" altLang="it-IT">
              <a:solidFill>
                <a:srgbClr val="000000"/>
              </a:solidFill>
              <a:latin typeface="Calibri" charset="0"/>
              <a:ea typeface="Arial Unicode MS" charset="-128"/>
              <a:cs typeface="Arial Unicode MS" charset="-128"/>
            </a:endParaRPr>
          </a:p>
        </p:txBody>
      </p:sp>
      <p:sp>
        <p:nvSpPr>
          <p:cNvPr id="19461" name="Rectangle 4"/>
          <p:cNvSpPr>
            <a:spLocks noChangeArrowheads="1"/>
          </p:cNvSpPr>
          <p:nvPr/>
        </p:nvSpPr>
        <p:spPr bwMode="auto">
          <a:xfrm>
            <a:off x="304800" y="2487613"/>
            <a:ext cx="8426450" cy="304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p>
            <a:pPr marL="342900" indent="-341313" eaLnBrk="1" hangingPunct="1">
              <a:buClr>
                <a:srgbClr val="000000"/>
              </a:buClr>
              <a:buSzPct val="100000"/>
              <a:buFont typeface="Times New Roman" pitchFamily="16" charset="0"/>
              <a:buAutoNum type="arabicParenR" startAt="8"/>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Scaricare il Modello autodichiarazione del possesso dei requisiti (v. slide 10), compilarlo attentamente, datarlo con la </a:t>
            </a:r>
            <a:r>
              <a:rPr lang="it-IT" altLang="it-IT" sz="1600" b="1" i="1" u="sng" dirty="0">
                <a:solidFill>
                  <a:srgbClr val="C00000"/>
                </a:solidFill>
                <a:latin typeface="Verdana" pitchFamily="32" charset="0"/>
              </a:rPr>
              <a:t>data del giorno stesso dell’invio della pratica</a:t>
            </a:r>
            <a:r>
              <a:rPr lang="it-IT" altLang="it-IT" sz="1600" dirty="0">
                <a:solidFill>
                  <a:srgbClr val="000000"/>
                </a:solidFill>
                <a:latin typeface="Verdana" pitchFamily="32" charset="0"/>
              </a:rPr>
              <a:t>, trasformarlo in </a:t>
            </a:r>
            <a:r>
              <a:rPr lang="it-IT" altLang="it-IT" sz="1600" b="1" dirty="0">
                <a:solidFill>
                  <a:srgbClr val="C00000"/>
                </a:solidFill>
                <a:latin typeface="Verdana" pitchFamily="32" charset="0"/>
              </a:rPr>
              <a:t>Pdf/A-1b o 2b</a:t>
            </a:r>
            <a:r>
              <a:rPr lang="it-IT" altLang="it-IT" sz="1600" dirty="0">
                <a:solidFill>
                  <a:srgbClr val="000000"/>
                </a:solidFill>
                <a:latin typeface="Verdana" pitchFamily="32" charset="0"/>
              </a:rPr>
              <a:t>, sottoscriverlo con firma digitale del legale rappresentante (con formato di firma CADES, che aggiunge al file pdf l’estensione .p7m)</a:t>
            </a:r>
          </a:p>
          <a:p>
            <a:pPr marL="342900" indent="-341313" eaLnBrk="1" hangingPunct="1">
              <a:buClr>
                <a:srgbClr val="000000"/>
              </a:buClr>
              <a:buSzPct val="100000"/>
              <a:buFont typeface="Times New Roman" pitchFamily="16" charset="0"/>
              <a:buAutoNum type="arabicParenR" startAt="8"/>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Cliccare su </a:t>
            </a:r>
            <a:r>
              <a:rPr lang="it-IT" altLang="it-IT" sz="1600" b="1" dirty="0">
                <a:solidFill>
                  <a:srgbClr val="C00000"/>
                </a:solidFill>
                <a:latin typeface="Verdana" pitchFamily="32" charset="0"/>
              </a:rPr>
              <a:t>SALVA E PROSEGUI</a:t>
            </a:r>
            <a:r>
              <a:rPr lang="it-IT" altLang="it-IT" sz="1600" dirty="0">
                <a:solidFill>
                  <a:srgbClr val="000000"/>
                </a:solidFill>
                <a:latin typeface="Verdana" pitchFamily="32" charset="0"/>
              </a:rPr>
              <a:t>, indicare i dati del dichiarante (chi sottoscrive digitalmente la domanda), le altre informazioni richieste tra cui la modalità di assolvimento dell’imposta di bollo quale </a:t>
            </a:r>
            <a:r>
              <a:rPr lang="it-IT" altLang="it-IT" sz="1600" b="1" dirty="0">
                <a:solidFill>
                  <a:srgbClr val="C00000"/>
                </a:solidFill>
                <a:latin typeface="Verdana" pitchFamily="32" charset="0"/>
              </a:rPr>
              <a:t>ESENTE</a:t>
            </a:r>
            <a:r>
              <a:rPr lang="it-IT" altLang="it-IT" sz="1600" dirty="0">
                <a:solidFill>
                  <a:srgbClr val="000000"/>
                </a:solidFill>
                <a:latin typeface="Verdana" pitchFamily="32" charset="0"/>
              </a:rPr>
              <a:t>, quindi </a:t>
            </a:r>
            <a:r>
              <a:rPr lang="it-IT" altLang="it-IT" sz="1600" b="1" dirty="0">
                <a:solidFill>
                  <a:srgbClr val="C00000"/>
                </a:solidFill>
                <a:latin typeface="Verdana" pitchFamily="32" charset="0"/>
              </a:rPr>
              <a:t>SALVA TOTALE</a:t>
            </a:r>
            <a:r>
              <a:rPr lang="it-IT" altLang="it-IT" sz="1600" dirty="0">
                <a:solidFill>
                  <a:srgbClr val="000000"/>
                </a:solidFill>
                <a:latin typeface="Verdana" pitchFamily="32" charset="0"/>
              </a:rPr>
              <a:t>, allegare il file pdf/a in formato .p7m del modello di autodichiarazione sul possesso dei requisiti codificato con codice documento D35, selezionare gli importi dei diritti di segreteria (90,00 euro) e procedere all’invio/trasmissione della pratica all’Ufficio competente.</a:t>
            </a:r>
          </a:p>
        </p:txBody>
      </p:sp>
      <p:pic>
        <p:nvPicPr>
          <p:cNvPr id="19462"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197589"/>
            <a:ext cx="7770813" cy="12232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700" b="1" dirty="0">
                <a:solidFill>
                  <a:srgbClr val="C00000"/>
                </a:solidFill>
                <a:latin typeface="Verdana" pitchFamily="32" charset="0"/>
              </a:rPr>
              <a:t>La pratica telematica per la dichiarazione annuale di conferma dei requisiti (… segue software </a:t>
            </a:r>
            <a:r>
              <a:rPr lang="it-IT" altLang="it-IT" sz="1700" b="1" u="sng" dirty="0">
                <a:solidFill>
                  <a:srgbClr val="C00000"/>
                </a:solidFill>
                <a:latin typeface="Verdana" pitchFamily="32" charset="0"/>
              </a:rPr>
              <a:t>DIRE per predisposizione e </a:t>
            </a:r>
            <a:r>
              <a:rPr lang="it-IT" altLang="it-IT" sz="1700" b="1" u="sng" dirty="0" err="1">
                <a:solidFill>
                  <a:srgbClr val="C00000"/>
                </a:solidFill>
                <a:latin typeface="Verdana" pitchFamily="32" charset="0"/>
              </a:rPr>
              <a:t>tramissione</a:t>
            </a:r>
            <a:r>
              <a:rPr lang="it-IT" altLang="it-IT" sz="1700" b="1" u="sng" dirty="0">
                <a:solidFill>
                  <a:srgbClr val="C00000"/>
                </a:solidFill>
                <a:latin typeface="Verdana" pitchFamily="32" charset="0"/>
              </a:rPr>
              <a:t> al Registro delle Imprese</a:t>
            </a:r>
            <a:r>
              <a:rPr lang="it-IT" altLang="it-IT" sz="1700" b="1" dirty="0">
                <a:solidFill>
                  <a:srgbClr val="C00000"/>
                </a:solidFill>
                <a:latin typeface="Verdana" pitchFamily="32" charset="0"/>
              </a:rPr>
              <a:t>)</a:t>
            </a:r>
            <a:br>
              <a:rPr lang="it-IT" altLang="it-IT" sz="1700" b="1" dirty="0">
                <a:solidFill>
                  <a:srgbClr val="C00000"/>
                </a:solidFill>
                <a:latin typeface="Verdana" pitchFamily="32" charset="0"/>
              </a:rPr>
            </a:br>
            <a:r>
              <a:rPr lang="it-IT" altLang="it-IT" sz="1700" b="1" dirty="0">
                <a:solidFill>
                  <a:schemeClr val="accent6"/>
                </a:solidFill>
                <a:latin typeface="Verdana" pitchFamily="32" charset="0"/>
              </a:rPr>
              <a:t>https://starweb.infocamere.it/starweb/index.jsp</a:t>
            </a:r>
            <a:endParaRPr lang="it-IT" altLang="it-IT" sz="1700" b="1" dirty="0">
              <a:solidFill>
                <a:schemeClr val="accent6"/>
              </a:solidFill>
              <a:latin typeface="Verdana" pitchFamily="32" charset="0"/>
              <a:hlinkClick r:id="rId4"/>
            </a:endParaRPr>
          </a:p>
        </p:txBody>
      </p:sp>
    </p:spTree>
    <p:extLst>
      <p:ext uri="{BB962C8B-B14F-4D97-AF65-F5344CB8AC3E}">
        <p14:creationId xmlns:p14="http://schemas.microsoft.com/office/powerpoint/2010/main" val="1888930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6BA50FDE-B56E-4871-8DD3-D06DD3CEE7F9}"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15</a:t>
            </a:fld>
            <a:endParaRPr lang="it-IT" altLang="it-IT">
              <a:solidFill>
                <a:srgbClr val="000000"/>
              </a:solidFill>
              <a:latin typeface="Calibri" charset="0"/>
              <a:ea typeface="Arial Unicode MS" charset="-128"/>
              <a:cs typeface="Arial Unicode MS" charset="-128"/>
            </a:endParaRPr>
          </a:p>
        </p:txBody>
      </p:sp>
      <p:sp>
        <p:nvSpPr>
          <p:cNvPr id="16388" name="Rectangle 4"/>
          <p:cNvSpPr>
            <a:spLocks noChangeArrowheads="1"/>
          </p:cNvSpPr>
          <p:nvPr/>
        </p:nvSpPr>
        <p:spPr bwMode="auto">
          <a:xfrm>
            <a:off x="304800" y="2303463"/>
            <a:ext cx="8426450" cy="4030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Cliccare su Comunicazione Unica Impresa</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Cliccare su Variazione</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Valorizzare il campo con i dati identificativi impresa e recuperare i dati</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Scorrere fino a «Comunicazione di» e cliccare sulla casella «Start-up innovativa/Incubatore certificato/Piccola-Media Impresa innovativa»</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Selezionare l’opzione «Dichiarazione possesso dei requisiti»</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Indicare la </a:t>
            </a:r>
            <a:r>
              <a:rPr lang="it-IT" altLang="it-IT" sz="1600" b="1" i="1" dirty="0">
                <a:solidFill>
                  <a:srgbClr val="C00000"/>
                </a:solidFill>
                <a:latin typeface="Verdana" pitchFamily="32" charset="0"/>
              </a:rPr>
              <a:t>data del giorno stesso dell’invio della pratica</a:t>
            </a:r>
            <a:r>
              <a:rPr lang="it-IT" altLang="it-IT" sz="1600" dirty="0">
                <a:solidFill>
                  <a:srgbClr val="000000"/>
                </a:solidFill>
                <a:latin typeface="Verdana" pitchFamily="32" charset="0"/>
              </a:rPr>
              <a:t> nella casella «conferma in data»</a:t>
            </a:r>
          </a:p>
          <a:p>
            <a:pPr marL="342900" indent="-341313" algn="just" eaLnBrk="1" hangingPunct="1">
              <a:buClr>
                <a:srgbClr val="000000"/>
              </a:buClr>
              <a:buSzPct val="100000"/>
              <a:buFont typeface="Times New Roman" pitchFamily="16" charset="0"/>
              <a:buAutoNum type="arabicParen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Nel campo «ulteriori dettagli» riportare il </a:t>
            </a:r>
            <a:r>
              <a:rPr lang="it-IT" altLang="it-IT" sz="1600" b="1" dirty="0">
                <a:solidFill>
                  <a:srgbClr val="C00000"/>
                </a:solidFill>
                <a:latin typeface="Verdana" pitchFamily="32" charset="0"/>
              </a:rPr>
              <a:t>valore aggiornato delle spese sostenute in ricerca e sviluppo nel corso del precedente esercizio, come indicate nel bilancio già approvato</a:t>
            </a:r>
            <a:r>
              <a:rPr lang="it-IT" altLang="it-IT" sz="1600" b="1" dirty="0">
                <a:solidFill>
                  <a:srgbClr val="000000"/>
                </a:solidFill>
                <a:latin typeface="Verdana" pitchFamily="32" charset="0"/>
              </a:rPr>
              <a:t> </a:t>
            </a:r>
            <a:r>
              <a:rPr lang="it-IT" altLang="it-IT" sz="1600" dirty="0">
                <a:solidFill>
                  <a:srgbClr val="000000"/>
                </a:solidFill>
                <a:latin typeface="Verdana" pitchFamily="32" charset="0"/>
              </a:rPr>
              <a:t>(nel caso del requisito alternativo relativo alle spese R.&amp;S.), riportare altri dati eventualmente relativi ai requisiti (es. ulteriore personale in possesso di laurea, nuovi brevetti, etc.) e compilare i campi relativi alle informazioni previste, se da aggiornare, altrimenti indicare «</a:t>
            </a:r>
            <a:r>
              <a:rPr lang="it-IT" altLang="it-IT" sz="1600" b="1" dirty="0">
                <a:solidFill>
                  <a:srgbClr val="C00000"/>
                </a:solidFill>
                <a:latin typeface="Verdana" pitchFamily="32" charset="0"/>
              </a:rPr>
              <a:t>SI CONFERMANO LE NOTIZIE GIA’ COMUNICATE E ISCRITTE</a:t>
            </a:r>
            <a:r>
              <a:rPr lang="it-IT" altLang="it-IT" sz="1600" dirty="0">
                <a:solidFill>
                  <a:srgbClr val="000000"/>
                </a:solidFill>
                <a:latin typeface="Verdana" pitchFamily="32" charset="0"/>
              </a:rPr>
              <a:t>»</a:t>
            </a:r>
          </a:p>
        </p:txBody>
      </p:sp>
      <p:pic>
        <p:nvPicPr>
          <p:cNvPr id="16389"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90" name="Rectangle 3"/>
          <p:cNvSpPr>
            <a:spLocks noGrp="1" noChangeArrowheads="1"/>
          </p:cNvSpPr>
          <p:nvPr>
            <p:ph type="title"/>
          </p:nvPr>
        </p:nvSpPr>
        <p:spPr>
          <a:xfrm>
            <a:off x="685800" y="1142173"/>
            <a:ext cx="7770813" cy="1161290"/>
          </a:xfrm>
        </p:spPr>
        <p:txBody>
          <a:bodyPr/>
          <a:lstStyle/>
          <a:p>
            <a:pPr algn="ctr"/>
            <a:r>
              <a:rPr lang="it-IT" altLang="it-IT" sz="1700" b="1" dirty="0">
                <a:solidFill>
                  <a:srgbClr val="C00000"/>
                </a:solidFill>
                <a:latin typeface="Verdana" pitchFamily="32" charset="0"/>
              </a:rPr>
              <a:t>La pratica telematica per la dichiarazione annuale di conferma dei requisiti (software </a:t>
            </a:r>
            <a:r>
              <a:rPr lang="it-IT" altLang="it-IT" sz="1700" b="1" dirty="0" err="1">
                <a:solidFill>
                  <a:srgbClr val="C00000"/>
                </a:solidFill>
                <a:latin typeface="Verdana" pitchFamily="32" charset="0"/>
              </a:rPr>
              <a:t>ComUnica</a:t>
            </a:r>
            <a:r>
              <a:rPr lang="it-IT" altLang="it-IT" sz="1700" b="1" dirty="0">
                <a:solidFill>
                  <a:srgbClr val="C00000"/>
                </a:solidFill>
                <a:latin typeface="Verdana" pitchFamily="32" charset="0"/>
              </a:rPr>
              <a:t> </a:t>
            </a:r>
            <a:r>
              <a:rPr lang="it-IT" altLang="it-IT" sz="1700" b="1" dirty="0" err="1">
                <a:solidFill>
                  <a:srgbClr val="C00000"/>
                </a:solidFill>
                <a:latin typeface="Verdana" pitchFamily="32" charset="0"/>
              </a:rPr>
              <a:t>Starweb</a:t>
            </a:r>
            <a:r>
              <a:rPr lang="it-IT" altLang="it-IT" sz="1700" b="1" dirty="0">
                <a:solidFill>
                  <a:srgbClr val="C00000"/>
                </a:solidFill>
                <a:latin typeface="Verdana" pitchFamily="32" charset="0"/>
              </a:rPr>
              <a:t> per predisposizione e </a:t>
            </a:r>
            <a:r>
              <a:rPr lang="it-IT" altLang="it-IT" sz="1700" b="1" dirty="0" err="1">
                <a:solidFill>
                  <a:srgbClr val="C00000"/>
                </a:solidFill>
                <a:latin typeface="Verdana" pitchFamily="32" charset="0"/>
              </a:rPr>
              <a:t>tramissione</a:t>
            </a:r>
            <a:r>
              <a:rPr lang="it-IT" altLang="it-IT" sz="1700" b="1" dirty="0">
                <a:solidFill>
                  <a:srgbClr val="C00000"/>
                </a:solidFill>
                <a:latin typeface="Verdana" pitchFamily="32" charset="0"/>
              </a:rPr>
              <a:t> al Registro delle Imprese)</a:t>
            </a:r>
            <a:br>
              <a:rPr lang="it-IT" altLang="it-IT" sz="1700" b="1" dirty="0">
                <a:latin typeface="Verdana" pitchFamily="32" charset="0"/>
              </a:rPr>
            </a:br>
            <a:r>
              <a:rPr lang="it-IT" altLang="it-IT" sz="1700" b="1" dirty="0">
                <a:solidFill>
                  <a:schemeClr val="accent6"/>
                </a:solidFill>
                <a:latin typeface="Verdana" pitchFamily="32" charset="0"/>
              </a:rPr>
              <a:t>https://starweb.infocamere.it/starweb/index.jsp</a:t>
            </a:r>
            <a:endParaRPr lang="it-IT" altLang="it-IT" sz="1700" b="1" dirty="0">
              <a:solidFill>
                <a:schemeClr val="accent6"/>
              </a:solidFill>
              <a:hlinkClick r:id="rId4"/>
            </a:endParaRPr>
          </a:p>
        </p:txBody>
      </p:sp>
    </p:spTree>
    <p:extLst>
      <p:ext uri="{BB962C8B-B14F-4D97-AF65-F5344CB8AC3E}">
        <p14:creationId xmlns:p14="http://schemas.microsoft.com/office/powerpoint/2010/main" val="14007282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3D75E317-4363-445B-8657-D31C58BE3D9B}"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16</a:t>
            </a:fld>
            <a:endParaRPr lang="it-IT" altLang="it-IT">
              <a:solidFill>
                <a:srgbClr val="000000"/>
              </a:solidFill>
              <a:latin typeface="Calibri" charset="0"/>
              <a:ea typeface="Arial Unicode MS" charset="-128"/>
              <a:cs typeface="Arial Unicode MS" charset="-128"/>
            </a:endParaRPr>
          </a:p>
        </p:txBody>
      </p:sp>
      <p:sp>
        <p:nvSpPr>
          <p:cNvPr id="16388" name="Rectangle 3"/>
          <p:cNvSpPr>
            <a:spLocks noGrp="1" noChangeArrowheads="1"/>
          </p:cNvSpPr>
          <p:nvPr>
            <p:ph type="title"/>
          </p:nvPr>
        </p:nvSpPr>
        <p:spPr>
          <a:xfrm>
            <a:off x="685800" y="1225297"/>
            <a:ext cx="7770813" cy="1267599"/>
          </a:xfrm>
        </p:spPr>
        <p:txBody>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a:r>
              <a:rPr lang="it-IT" altLang="it-IT" sz="1700" b="1" dirty="0">
                <a:solidFill>
                  <a:srgbClr val="C00000"/>
                </a:solidFill>
                <a:latin typeface="Verdana" pitchFamily="34" charset="0"/>
                <a:ea typeface="Verdana" pitchFamily="34" charset="0"/>
              </a:rPr>
              <a:t>La pratica telematica per la dichiarazione annuale di conferma dei requisiti (… segue software </a:t>
            </a:r>
            <a:r>
              <a:rPr lang="it-IT" altLang="it-IT" sz="1700" b="1" dirty="0" err="1">
                <a:solidFill>
                  <a:srgbClr val="C00000"/>
                </a:solidFill>
                <a:latin typeface="Verdana" pitchFamily="34" charset="0"/>
                <a:ea typeface="Verdana" pitchFamily="34" charset="0"/>
              </a:rPr>
              <a:t>ComUnica</a:t>
            </a:r>
            <a:r>
              <a:rPr lang="it-IT" altLang="it-IT" sz="1700" b="1" dirty="0">
                <a:solidFill>
                  <a:srgbClr val="C00000"/>
                </a:solidFill>
                <a:latin typeface="Verdana" pitchFamily="34" charset="0"/>
                <a:ea typeface="Verdana" pitchFamily="34" charset="0"/>
              </a:rPr>
              <a:t> </a:t>
            </a:r>
            <a:r>
              <a:rPr lang="it-IT" altLang="it-IT" sz="1700" b="1" dirty="0" err="1">
                <a:solidFill>
                  <a:srgbClr val="C00000"/>
                </a:solidFill>
                <a:latin typeface="Verdana" pitchFamily="34" charset="0"/>
                <a:ea typeface="Verdana" pitchFamily="34" charset="0"/>
              </a:rPr>
              <a:t>Starweb</a:t>
            </a:r>
            <a:r>
              <a:rPr lang="it-IT" altLang="it-IT" sz="1700" b="1" dirty="0">
                <a:solidFill>
                  <a:srgbClr val="C00000"/>
                </a:solidFill>
                <a:latin typeface="Verdana" pitchFamily="34" charset="0"/>
                <a:ea typeface="Verdana" pitchFamily="34" charset="0"/>
              </a:rPr>
              <a:t> per predisposizione e trasmissione al Registro delle Imprese)</a:t>
            </a:r>
            <a:br>
              <a:rPr lang="it-IT" altLang="it-IT" sz="1700" b="1" dirty="0">
                <a:solidFill>
                  <a:srgbClr val="C00000"/>
                </a:solidFill>
                <a:latin typeface="Verdana" pitchFamily="34" charset="0"/>
                <a:ea typeface="Verdana" pitchFamily="34" charset="0"/>
              </a:rPr>
            </a:br>
            <a:r>
              <a:rPr lang="it-IT" altLang="it-IT" b="1" dirty="0">
                <a:solidFill>
                  <a:schemeClr val="accent6"/>
                </a:solidFill>
              </a:rPr>
              <a:t>https://starweb.infocamere.it/starweb/index.jsp</a:t>
            </a:r>
            <a:endParaRPr lang="it-IT" altLang="it-IT" b="1" dirty="0">
              <a:solidFill>
                <a:schemeClr val="accent6"/>
              </a:solidFill>
              <a:hlinkClick r:id="rId3"/>
            </a:endParaRPr>
          </a:p>
        </p:txBody>
      </p:sp>
      <p:sp>
        <p:nvSpPr>
          <p:cNvPr id="17413" name="Rectangle 4"/>
          <p:cNvSpPr>
            <a:spLocks noChangeArrowheads="1"/>
          </p:cNvSpPr>
          <p:nvPr/>
        </p:nvSpPr>
        <p:spPr bwMode="auto">
          <a:xfrm>
            <a:off x="304800" y="2598738"/>
            <a:ext cx="8426450" cy="304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p>
            <a:pPr marL="342900" indent="-341313" algn="just" eaLnBrk="1" hangingPunct="1">
              <a:buClr>
                <a:srgbClr val="000000"/>
              </a:buClr>
              <a:buSzPct val="100000"/>
              <a:buFont typeface="Times New Roman" pitchFamily="16" charset="0"/>
              <a:buAutoNum type="arabicParenR" startAt="8"/>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Scaricare il Modello autodichiarazione del possesso dei requisiti (v. slide 10), compilarlo attentamente, datarlo con la </a:t>
            </a:r>
            <a:r>
              <a:rPr lang="it-IT" altLang="it-IT" sz="1600" b="1" i="1" dirty="0">
                <a:solidFill>
                  <a:srgbClr val="C00000"/>
                </a:solidFill>
                <a:latin typeface="Verdana" pitchFamily="32" charset="0"/>
              </a:rPr>
              <a:t>data del giorno stesso dell’invio della pratica</a:t>
            </a:r>
            <a:r>
              <a:rPr lang="it-IT" altLang="it-IT" sz="1600" dirty="0">
                <a:solidFill>
                  <a:srgbClr val="000000"/>
                </a:solidFill>
                <a:latin typeface="Verdana" pitchFamily="32" charset="0"/>
              </a:rPr>
              <a:t>, trasformarlo in </a:t>
            </a:r>
            <a:r>
              <a:rPr lang="it-IT" altLang="it-IT" sz="1600" b="1" dirty="0">
                <a:solidFill>
                  <a:srgbClr val="C00000"/>
                </a:solidFill>
                <a:latin typeface="Verdana" pitchFamily="32" charset="0"/>
              </a:rPr>
              <a:t>Pdf/A-1b o PDF/A-2b</a:t>
            </a:r>
            <a:r>
              <a:rPr lang="it-IT" altLang="it-IT" sz="1600" dirty="0">
                <a:solidFill>
                  <a:srgbClr val="000000"/>
                </a:solidFill>
                <a:latin typeface="Verdana" pitchFamily="32" charset="0"/>
              </a:rPr>
              <a:t>, sottoscriverlo con firma digitale del legale rappresentante (formato di firma CADES, che aggiunge al file </a:t>
            </a:r>
            <a:r>
              <a:rPr lang="it-IT" altLang="it-IT" sz="1600" dirty="0">
                <a:solidFill>
                  <a:srgbClr val="FF6600"/>
                </a:solidFill>
                <a:latin typeface="Verdana" pitchFamily="32" charset="0"/>
              </a:rPr>
              <a:t>l'</a:t>
            </a:r>
            <a:r>
              <a:rPr lang="it-IT" altLang="it-IT" sz="1600" dirty="0">
                <a:solidFill>
                  <a:srgbClr val="000000"/>
                </a:solidFill>
                <a:latin typeface="Verdana" pitchFamily="32" charset="0"/>
              </a:rPr>
              <a:t>estensione .p7m)</a:t>
            </a:r>
          </a:p>
          <a:p>
            <a:pPr marL="342900" indent="-341313" algn="just" eaLnBrk="1" hangingPunct="1">
              <a:buClr>
                <a:srgbClr val="000000"/>
              </a:buClr>
              <a:buSzPct val="100000"/>
              <a:buFont typeface="Times New Roman" pitchFamily="16" charset="0"/>
              <a:buAutoNum type="arabicParenR" startAt="8"/>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Cliccare su </a:t>
            </a:r>
            <a:r>
              <a:rPr lang="it-IT" altLang="it-IT" sz="1600" b="1" dirty="0">
                <a:solidFill>
                  <a:srgbClr val="C00000"/>
                </a:solidFill>
                <a:latin typeface="Verdana" pitchFamily="32" charset="0"/>
              </a:rPr>
              <a:t>AVANTI</a:t>
            </a:r>
            <a:r>
              <a:rPr lang="it-IT" altLang="it-IT" sz="1600" dirty="0">
                <a:solidFill>
                  <a:srgbClr val="000000"/>
                </a:solidFill>
                <a:latin typeface="Verdana" pitchFamily="32" charset="0"/>
              </a:rPr>
              <a:t>, indicare i dati del dichiarante (chi sottoscrive digitalmente la domanda), le altre informazioni richieste tra cui la modalità di assolvimento dell’imposta di bollo quale </a:t>
            </a:r>
            <a:r>
              <a:rPr lang="it-IT" altLang="it-IT" sz="1600" b="1" dirty="0">
                <a:solidFill>
                  <a:srgbClr val="C00000"/>
                </a:solidFill>
                <a:latin typeface="Verdana" pitchFamily="32" charset="0"/>
              </a:rPr>
              <a:t>ESENTE</a:t>
            </a:r>
            <a:r>
              <a:rPr lang="it-IT" altLang="it-IT" sz="1600" dirty="0">
                <a:solidFill>
                  <a:srgbClr val="000000"/>
                </a:solidFill>
                <a:latin typeface="Verdana" pitchFamily="32" charset="0"/>
              </a:rPr>
              <a:t>, quindi </a:t>
            </a:r>
            <a:r>
              <a:rPr lang="it-IT" altLang="it-IT" sz="1600" b="1" dirty="0">
                <a:solidFill>
                  <a:srgbClr val="C00000"/>
                </a:solidFill>
                <a:latin typeface="Verdana" pitchFamily="32" charset="0"/>
              </a:rPr>
              <a:t>SALVA TOTALE</a:t>
            </a:r>
            <a:r>
              <a:rPr lang="it-IT" altLang="it-IT" sz="1600" dirty="0">
                <a:solidFill>
                  <a:srgbClr val="000000"/>
                </a:solidFill>
                <a:latin typeface="Verdana" pitchFamily="32" charset="0"/>
              </a:rPr>
              <a:t>, allegare il file pdf/a in formato .p7m del modello di autodichiarazione sul possesso dei requisiti codificato con codice documento D35, selezionare gli importi dei diritti di segreteria (90,00 euro) e procedere all’invio/trasmissione della pratica all’Ufficio competente.</a:t>
            </a:r>
          </a:p>
        </p:txBody>
      </p:sp>
      <p:pic>
        <p:nvPicPr>
          <p:cNvPr id="17414" name="Picture 5" descr="Logo Came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556719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72A04C91-E574-4777-A567-7ED896C91F9B}"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17</a:t>
            </a:fld>
            <a:endParaRPr lang="it-IT" altLang="it-IT">
              <a:solidFill>
                <a:srgbClr val="000000"/>
              </a:solidFill>
              <a:latin typeface="Calibri" charset="0"/>
              <a:ea typeface="Arial Unicode MS" charset="-128"/>
              <a:cs typeface="Arial Unicode MS" charset="-128"/>
            </a:endParaRPr>
          </a:p>
        </p:txBody>
      </p:sp>
      <p:sp>
        <p:nvSpPr>
          <p:cNvPr id="14341" name="Rectangle 4"/>
          <p:cNvSpPr>
            <a:spLocks noChangeArrowheads="1"/>
          </p:cNvSpPr>
          <p:nvPr/>
        </p:nvSpPr>
        <p:spPr bwMode="auto">
          <a:xfrm>
            <a:off x="360363" y="2570163"/>
            <a:ext cx="8461375" cy="37322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err="1">
                <a:solidFill>
                  <a:srgbClr val="C00000"/>
                </a:solidFill>
                <a:latin typeface="Verdana" pitchFamily="32" charset="0"/>
              </a:rPr>
              <a:t>Mod</a:t>
            </a:r>
            <a:r>
              <a:rPr lang="it-IT" altLang="it-IT" sz="1400" b="1" dirty="0">
                <a:solidFill>
                  <a:srgbClr val="C00000"/>
                </a:solidFill>
                <a:latin typeface="Verdana" pitchFamily="32" charset="0"/>
              </a:rPr>
              <a:t>. base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S2 (variazione società)</a:t>
            </a:r>
            <a:r>
              <a:rPr lang="it-IT" altLang="it-IT" sz="1400" dirty="0">
                <a:solidFill>
                  <a:srgbClr val="000000"/>
                </a:solidFill>
                <a:latin typeface="Verdana" pitchFamily="32" charset="0"/>
              </a:rPr>
              <a:t> - codice atto </a:t>
            </a:r>
            <a:r>
              <a:rPr lang="it-IT" altLang="it-IT" sz="1400" b="1" dirty="0">
                <a:solidFill>
                  <a:srgbClr val="C00000"/>
                </a:solidFill>
                <a:latin typeface="Verdana" pitchFamily="32" charset="0"/>
              </a:rPr>
              <a:t>A99 (altri atti o fatti soggetti a deposito)</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0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Riquadro 32 (start-up, incubatori e PMI innovative)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dirty="0">
                <a:solidFill>
                  <a:srgbClr val="000000"/>
                </a:solidFill>
                <a:latin typeface="Verdana" pitchFamily="32" charset="0"/>
              </a:rPr>
              <a:t>Compilare il </a:t>
            </a:r>
            <a:r>
              <a:rPr lang="it-IT" altLang="it-IT" sz="1400" i="1" dirty="0">
                <a:solidFill>
                  <a:srgbClr val="000000"/>
                </a:solidFill>
                <a:latin typeface="Verdana" pitchFamily="32" charset="0"/>
              </a:rPr>
              <a:t>campo</a:t>
            </a:r>
            <a:r>
              <a:rPr lang="it-IT" altLang="it-IT" sz="1400" dirty="0">
                <a:solidFill>
                  <a:srgbClr val="000000"/>
                </a:solidFill>
                <a:latin typeface="Verdana" pitchFamily="32" charset="0"/>
              </a:rPr>
              <a:t> “</a:t>
            </a:r>
            <a:r>
              <a:rPr lang="it-IT" altLang="it-IT" sz="1400" b="1" i="1" dirty="0">
                <a:solidFill>
                  <a:srgbClr val="C00000"/>
                </a:solidFill>
                <a:latin typeface="Verdana" pitchFamily="32" charset="0"/>
              </a:rPr>
              <a:t>start-up/incubatore/PMI innovativa: deposito dichiarazione possesso requisiti</a:t>
            </a:r>
            <a:r>
              <a:rPr lang="it-IT" altLang="it-IT" sz="1400" dirty="0">
                <a:solidFill>
                  <a:srgbClr val="000000"/>
                </a:solidFill>
                <a:latin typeface="Verdana" pitchFamily="32" charset="0"/>
              </a:rPr>
              <a:t>”, indicato anche come TIPO INFORMAZIONE (CODICE) 059</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0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Soggetto obbligato</a:t>
            </a:r>
            <a:r>
              <a:rPr lang="it-IT" altLang="it-IT" sz="1400" dirty="0">
                <a:solidFill>
                  <a:srgbClr val="C00000"/>
                </a:solidFill>
                <a:latin typeface="Verdana" pitchFamily="32" charset="0"/>
              </a:rPr>
              <a:t>: </a:t>
            </a:r>
            <a:r>
              <a:rPr lang="it-IT" altLang="it-IT" sz="1400" b="1" dirty="0">
                <a:solidFill>
                  <a:srgbClr val="C00000"/>
                </a:solidFill>
                <a:latin typeface="Verdana" pitchFamily="32" charset="0"/>
              </a:rPr>
              <a:t>legale rappresentante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Diritti di segreteria</a:t>
            </a:r>
            <a:r>
              <a:rPr lang="it-IT" altLang="it-IT" sz="1400" dirty="0">
                <a:solidFill>
                  <a:srgbClr val="000000"/>
                </a:solidFill>
                <a:latin typeface="Verdana" pitchFamily="32" charset="0"/>
              </a:rPr>
              <a:t>: euro 90,00</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Imposta di bollo</a:t>
            </a:r>
            <a:r>
              <a:rPr lang="it-IT" altLang="it-IT" sz="1400" dirty="0">
                <a:solidFill>
                  <a:srgbClr val="000000"/>
                </a:solidFill>
                <a:latin typeface="Verdana" pitchFamily="32" charset="0"/>
              </a:rPr>
              <a:t>: 0 (esente)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0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Allegati:</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Modulo per la dichiarazione di possesso dei requisiti di PMI innovativa, in formato PDF/A e firmato digitalmente dal legale rappresentante</a:t>
            </a:r>
            <a:r>
              <a:rPr lang="it-IT" altLang="it-IT" sz="1400" dirty="0">
                <a:solidFill>
                  <a:srgbClr val="000000"/>
                </a:solidFill>
                <a:latin typeface="Verdana" pitchFamily="32" charset="0"/>
              </a:rPr>
              <a:t>, in modalità CADES (che aggiunge al file pdf l’estensione .p7m)</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dirty="0">
                <a:solidFill>
                  <a:srgbClr val="000000"/>
                </a:solidFill>
                <a:latin typeface="Verdana" pitchFamily="32" charset="0"/>
              </a:rPr>
              <a:t>I moduli sono disponibili online sul portale nazionale startup.registroimprese.it, sezione «Informazioni sulla normativa», GUIDE E MODULI, cliccare su “autocertificazione” (v. Slide 12).</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dirty="0">
              <a:solidFill>
                <a:srgbClr val="000000"/>
              </a:solidFill>
              <a:latin typeface="Calibri" charset="0"/>
            </a:endParaRPr>
          </a:p>
        </p:txBody>
      </p:sp>
      <p:pic>
        <p:nvPicPr>
          <p:cNvPr id="14342"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olo 1"/>
          <p:cNvSpPr>
            <a:spLocks noGrp="1"/>
          </p:cNvSpPr>
          <p:nvPr>
            <p:ph type="title"/>
          </p:nvPr>
        </p:nvSpPr>
        <p:spPr>
          <a:xfrm>
            <a:off x="467544" y="994397"/>
            <a:ext cx="8280920" cy="1575766"/>
          </a:xfrm>
        </p:spPr>
        <p:txBody>
          <a:bodyPr/>
          <a:lstStyle/>
          <a:p>
            <a:pPr algn="ct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b="1" dirty="0">
                <a:solidFill>
                  <a:srgbClr val="C00000"/>
                </a:solidFill>
                <a:latin typeface="Verdana" pitchFamily="32" charset="0"/>
              </a:rPr>
              <a:t>La pratica telematica per la dichiarazione annuale</a:t>
            </a:r>
            <a:br>
              <a:rPr lang="it-IT" altLang="it-IT" sz="1600" b="1" dirty="0">
                <a:solidFill>
                  <a:srgbClr val="C00000"/>
                </a:solidFill>
                <a:latin typeface="Verdana" pitchFamily="32" charset="0"/>
              </a:rPr>
            </a:br>
            <a:r>
              <a:rPr lang="it-IT" altLang="it-IT" sz="1600" b="1" dirty="0">
                <a:solidFill>
                  <a:srgbClr val="C00000"/>
                </a:solidFill>
                <a:latin typeface="Verdana" pitchFamily="32" charset="0"/>
              </a:rPr>
              <a:t>di conferma dei requisiti </a:t>
            </a:r>
            <a:r>
              <a:rPr lang="it-IT" altLang="it-IT" sz="1600" b="1" u="sng" dirty="0">
                <a:solidFill>
                  <a:srgbClr val="C00000"/>
                </a:solidFill>
                <a:latin typeface="Verdana" pitchFamily="32" charset="0"/>
              </a:rPr>
              <a:t>(software </a:t>
            </a:r>
            <a:r>
              <a:rPr lang="it-IT" altLang="it-IT" sz="1600" b="1" u="sng" dirty="0" err="1">
                <a:solidFill>
                  <a:srgbClr val="C00000"/>
                </a:solidFill>
                <a:latin typeface="Verdana" pitchFamily="32" charset="0"/>
              </a:rPr>
              <a:t>FedraPLUS</a:t>
            </a:r>
            <a:r>
              <a:rPr lang="it-IT" altLang="it-IT" sz="1600" b="1" u="sng" dirty="0">
                <a:solidFill>
                  <a:srgbClr val="C00000"/>
                </a:solidFill>
                <a:latin typeface="Verdana" pitchFamily="32" charset="0"/>
              </a:rPr>
              <a:t> per la predisposizione)</a:t>
            </a:r>
            <a:br>
              <a:rPr lang="it-IT" altLang="it-IT" sz="1600" b="1" u="sng" dirty="0">
                <a:solidFill>
                  <a:srgbClr val="C00000"/>
                </a:solidFill>
                <a:latin typeface="Verdana" pitchFamily="32" charset="0"/>
              </a:rPr>
            </a:br>
            <a:r>
              <a:rPr lang="it-IT" altLang="it-IT" sz="1600" b="1" dirty="0">
                <a:solidFill>
                  <a:schemeClr val="accent6"/>
                </a:solidFill>
                <a:latin typeface="Verdana" pitchFamily="32" charset="0"/>
              </a:rPr>
              <a:t>https://webtelemaco.infocamere.it/newt/rootdata/swfedraplus6/FedraPlus_99newdloadsft_fd_6.htm</a:t>
            </a:r>
            <a:br>
              <a:rPr lang="it-IT" altLang="it-IT" sz="1600" dirty="0">
                <a:latin typeface="Verdana" pitchFamily="32" charset="0"/>
              </a:rPr>
            </a:br>
            <a:r>
              <a:rPr lang="it-IT" altLang="it-IT" sz="1600" b="1" dirty="0">
                <a:solidFill>
                  <a:srgbClr val="C00000"/>
                </a:solidFill>
                <a:latin typeface="Verdana" pitchFamily="32" charset="0"/>
              </a:rPr>
              <a:t>più </a:t>
            </a:r>
            <a:r>
              <a:rPr lang="it-IT" altLang="it-IT" sz="1600" b="1" u="sng" dirty="0" err="1">
                <a:solidFill>
                  <a:srgbClr val="C00000"/>
                </a:solidFill>
                <a:latin typeface="Verdana" pitchFamily="32" charset="0"/>
              </a:rPr>
              <a:t>ComUnica</a:t>
            </a:r>
            <a:r>
              <a:rPr lang="it-IT" altLang="it-IT" sz="1600" b="1" dirty="0">
                <a:solidFill>
                  <a:srgbClr val="C00000"/>
                </a:solidFill>
                <a:latin typeface="Verdana" pitchFamily="32" charset="0"/>
              </a:rPr>
              <a:t> per la trasmissione al Registro delle Imprese</a:t>
            </a:r>
            <a:br>
              <a:rPr lang="it-IT" altLang="it-IT" sz="1600" b="1" dirty="0">
                <a:solidFill>
                  <a:srgbClr val="C00000"/>
                </a:solidFill>
                <a:latin typeface="Verdana" pitchFamily="32" charset="0"/>
              </a:rPr>
            </a:br>
            <a:r>
              <a:rPr lang="it-IT" altLang="it-IT" sz="1600" b="1" dirty="0">
                <a:solidFill>
                  <a:schemeClr val="accent6"/>
                </a:solidFill>
                <a:latin typeface="Verdana" pitchFamily="32" charset="0"/>
              </a:rPr>
              <a:t>http://downloadcomunica.infocamere.it/comunica_webinstaller/ </a:t>
            </a:r>
            <a:endParaRPr lang="it-IT" sz="1600" b="1" dirty="0">
              <a:solidFill>
                <a:schemeClr val="accent6"/>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B1047E72-7CA1-48AE-ACC7-0681B1DF9AA5}"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18</a:t>
            </a:fld>
            <a:endParaRPr lang="it-IT" altLang="it-IT">
              <a:solidFill>
                <a:srgbClr val="000000"/>
              </a:solidFill>
              <a:latin typeface="Calibri" charset="0"/>
              <a:ea typeface="Arial Unicode MS" charset="-128"/>
              <a:cs typeface="Arial Unicode MS" charset="-128"/>
            </a:endParaRPr>
          </a:p>
        </p:txBody>
      </p:sp>
      <p:sp>
        <p:nvSpPr>
          <p:cNvPr id="15365" name="Rectangle 4"/>
          <p:cNvSpPr>
            <a:spLocks noChangeArrowheads="1"/>
          </p:cNvSpPr>
          <p:nvPr/>
        </p:nvSpPr>
        <p:spPr bwMode="auto">
          <a:xfrm>
            <a:off x="347663" y="2996952"/>
            <a:ext cx="8408987" cy="33593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lnSpc>
                <a:spcPct val="120000"/>
              </a:lnSpc>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Testo da inserire nel riquadro della modulistica informatica</a:t>
            </a:r>
          </a:p>
          <a:p>
            <a:pPr algn="just" eaLnBrk="1" hangingPunct="1">
              <a:lnSpc>
                <a:spcPct val="120000"/>
              </a:lnSpc>
              <a:spcBef>
                <a:spcPts val="10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dirty="0">
                <a:solidFill>
                  <a:srgbClr val="000000"/>
                </a:solidFill>
                <a:latin typeface="Verdana" pitchFamily="32" charset="0"/>
              </a:rPr>
              <a:t>«</a:t>
            </a:r>
            <a:r>
              <a:rPr lang="it-IT" altLang="it-IT" sz="1400" b="1" i="1" dirty="0">
                <a:solidFill>
                  <a:srgbClr val="C00000"/>
                </a:solidFill>
                <a:latin typeface="Verdana" pitchFamily="32" charset="0"/>
              </a:rPr>
              <a:t>Conferma in data *****</a:t>
            </a:r>
            <a:r>
              <a:rPr lang="it-IT" altLang="it-IT" sz="1400" b="1" dirty="0">
                <a:solidFill>
                  <a:srgbClr val="C00000"/>
                </a:solidFill>
                <a:latin typeface="Verdana" pitchFamily="32" charset="0"/>
              </a:rPr>
              <a:t> </a:t>
            </a:r>
            <a:r>
              <a:rPr lang="it-IT" altLang="it-IT" sz="1400" dirty="0">
                <a:latin typeface="Verdana" pitchFamily="32" charset="0"/>
              </a:rPr>
              <a:t>(</a:t>
            </a:r>
            <a:r>
              <a:rPr lang="it-IT" altLang="it-IT" sz="1400" b="1" u="sng" dirty="0">
                <a:solidFill>
                  <a:srgbClr val="C00000"/>
                </a:solidFill>
                <a:latin typeface="Verdana" pitchFamily="32" charset="0"/>
              </a:rPr>
              <a:t>indicare la data dell’invio della domanda</a:t>
            </a:r>
            <a:r>
              <a:rPr lang="it-IT" altLang="it-IT" sz="1400" b="1" dirty="0">
                <a:solidFill>
                  <a:srgbClr val="C00000"/>
                </a:solidFill>
                <a:latin typeface="Verdana" pitchFamily="32" charset="0"/>
              </a:rPr>
              <a:t> telematica</a:t>
            </a:r>
            <a:r>
              <a:rPr lang="it-IT" altLang="it-IT" sz="1400" dirty="0">
                <a:solidFill>
                  <a:srgbClr val="000000"/>
                </a:solidFill>
                <a:latin typeface="Verdana" pitchFamily="32" charset="0"/>
              </a:rPr>
              <a:t>) </a:t>
            </a:r>
            <a:r>
              <a:rPr lang="it-IT" altLang="it-IT" sz="1400" i="1" dirty="0">
                <a:solidFill>
                  <a:srgbClr val="000000"/>
                </a:solidFill>
                <a:latin typeface="Verdana" pitchFamily="32" charset="0"/>
              </a:rPr>
              <a:t>del possesso dei requisiti di PMI innovativa</a:t>
            </a:r>
            <a:r>
              <a:rPr lang="it-IT" altLang="it-IT" sz="1400" dirty="0">
                <a:solidFill>
                  <a:srgbClr val="000000"/>
                </a:solidFill>
                <a:latin typeface="Verdana" pitchFamily="32" charset="0"/>
              </a:rPr>
              <a:t>»</a:t>
            </a:r>
          </a:p>
          <a:p>
            <a:pPr algn="just" eaLnBrk="1" hangingPunct="1">
              <a:lnSpc>
                <a:spcPct val="120000"/>
              </a:lnSpc>
              <a:spcBef>
                <a:spcPts val="10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dirty="0">
                <a:solidFill>
                  <a:srgbClr val="000000"/>
                </a:solidFill>
                <a:latin typeface="Verdana" pitchFamily="32" charset="0"/>
              </a:rPr>
              <a:t>Occorre inoltre compilare i campi della modulistica relativi alle informazioni da aggiornare rispetto a quelle riportate dalla visura; altrimenti indicare «SI CONFERMANO LE NOTIZIE GIA’ COMUNICATE E ISCRITTE»</a:t>
            </a:r>
          </a:p>
          <a:p>
            <a:pPr algn="just" eaLnBrk="1" hangingPunct="1">
              <a:lnSpc>
                <a:spcPct val="120000"/>
              </a:lnSpc>
              <a:spcBef>
                <a:spcPts val="10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b="1" dirty="0">
                <a:solidFill>
                  <a:srgbClr val="C00000"/>
                </a:solidFill>
                <a:latin typeface="Verdana" pitchFamily="32" charset="0"/>
              </a:rPr>
              <a:t>Se varia il doppio requisito di PMI innovativa, oppure se si aggiunge il terzo  requisito</a:t>
            </a:r>
            <a:r>
              <a:rPr lang="it-IT" altLang="it-IT" sz="1400" dirty="0">
                <a:solidFill>
                  <a:srgbClr val="000000"/>
                </a:solidFill>
                <a:latin typeface="Verdana" pitchFamily="32" charset="0"/>
              </a:rPr>
              <a:t>, ricompilare con attenzione i corrispondenti campi della modulistica:</a:t>
            </a:r>
          </a:p>
          <a:p>
            <a:pPr algn="just" eaLnBrk="1" hangingPunct="1">
              <a:lnSpc>
                <a:spcPct val="120000"/>
              </a:lnSpc>
              <a:spcBef>
                <a:spcPts val="1000"/>
              </a:spcBef>
              <a:buClr>
                <a:srgbClr val="000000"/>
              </a:buClr>
              <a:buSzPct val="45000"/>
              <a:buFont typeface="Wingdings" charset="0"/>
              <a:buChar char="Ø"/>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400" dirty="0">
                <a:solidFill>
                  <a:srgbClr val="000000"/>
                </a:solidFill>
                <a:latin typeface="Verdana" pitchFamily="32" charset="0"/>
              </a:rPr>
              <a:t>Tipo informazione (codice) 062 (spese ricerca e sviluppo), 063 (impiego dipendenti o collaboratori e relativi titoli) e/o 064 (privative), cfr. art. 4 D.L. n. 3/2015 comma 1 </a:t>
            </a:r>
            <a:r>
              <a:rPr lang="it-IT" altLang="it-IT" sz="1400" dirty="0" err="1">
                <a:solidFill>
                  <a:srgbClr val="000000"/>
                </a:solidFill>
                <a:latin typeface="Verdana" pitchFamily="32" charset="0"/>
              </a:rPr>
              <a:t>lett</a:t>
            </a:r>
            <a:r>
              <a:rPr lang="it-IT" altLang="it-IT" sz="1400" dirty="0">
                <a:solidFill>
                  <a:srgbClr val="000000"/>
                </a:solidFill>
                <a:latin typeface="Verdana" pitchFamily="32" charset="0"/>
              </a:rPr>
              <a:t>. e) n. 1, 2 e 3.</a:t>
            </a:r>
          </a:p>
        </p:txBody>
      </p:sp>
      <p:pic>
        <p:nvPicPr>
          <p:cNvPr id="15366"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124745"/>
            <a:ext cx="7770813" cy="1800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500" b="1" dirty="0">
                <a:solidFill>
                  <a:srgbClr val="C00000"/>
                </a:solidFill>
                <a:latin typeface="Verdana" pitchFamily="32" charset="0"/>
              </a:rPr>
              <a:t>La pratica telematica per la dichiarazione annuale</a:t>
            </a:r>
            <a:br>
              <a:rPr lang="it-IT" altLang="it-IT" sz="1500" b="1" dirty="0">
                <a:solidFill>
                  <a:srgbClr val="C00000"/>
                </a:solidFill>
                <a:latin typeface="Verdana" pitchFamily="32" charset="0"/>
              </a:rPr>
            </a:br>
            <a:r>
              <a:rPr lang="it-IT" altLang="it-IT" sz="1500" b="1" dirty="0">
                <a:solidFill>
                  <a:srgbClr val="C00000"/>
                </a:solidFill>
                <a:latin typeface="Verdana" pitchFamily="32" charset="0"/>
              </a:rPr>
              <a:t>di conferma dei requisiti </a:t>
            </a:r>
            <a:r>
              <a:rPr lang="it-IT" altLang="it-IT" sz="1500" b="1" u="sng" dirty="0">
                <a:solidFill>
                  <a:srgbClr val="C00000"/>
                </a:solidFill>
                <a:latin typeface="Verdana" pitchFamily="32" charset="0"/>
              </a:rPr>
              <a:t>(… segue software </a:t>
            </a:r>
            <a:r>
              <a:rPr lang="it-IT" altLang="it-IT" sz="1500" b="1" u="sng" dirty="0" err="1">
                <a:solidFill>
                  <a:srgbClr val="C00000"/>
                </a:solidFill>
                <a:latin typeface="Verdana" pitchFamily="32" charset="0"/>
              </a:rPr>
              <a:t>FedraPLUS</a:t>
            </a:r>
            <a:r>
              <a:rPr lang="it-IT" altLang="it-IT" sz="1500" b="1" u="sng" dirty="0">
                <a:solidFill>
                  <a:srgbClr val="C00000"/>
                </a:solidFill>
                <a:latin typeface="Verdana" pitchFamily="32" charset="0"/>
              </a:rPr>
              <a:t> per la predisposizione)</a:t>
            </a:r>
            <a:br>
              <a:rPr lang="it-IT" altLang="it-IT" sz="1500" b="1" u="sng" dirty="0">
                <a:solidFill>
                  <a:srgbClr val="C00000"/>
                </a:solidFill>
                <a:latin typeface="Verdana" pitchFamily="32" charset="0"/>
              </a:rPr>
            </a:br>
            <a:r>
              <a:rPr lang="it-IT" altLang="it-IT" sz="1500" b="1" dirty="0">
                <a:solidFill>
                  <a:schemeClr val="accent6"/>
                </a:solidFill>
                <a:latin typeface="Verdana" pitchFamily="32" charset="0"/>
              </a:rPr>
              <a:t>https://webtelemaco.infocamere.it/newt/rootdata/swfedraplus6/FedraPlus_99newdloadsft_fd_6.htm</a:t>
            </a:r>
            <a:br>
              <a:rPr lang="it-IT" altLang="it-IT" sz="1500" dirty="0">
                <a:latin typeface="Verdana" pitchFamily="32" charset="0"/>
              </a:rPr>
            </a:br>
            <a:r>
              <a:rPr lang="it-IT" altLang="it-IT" sz="1500" b="1" dirty="0">
                <a:solidFill>
                  <a:srgbClr val="C00000"/>
                </a:solidFill>
                <a:latin typeface="Verdana" pitchFamily="32" charset="0"/>
              </a:rPr>
              <a:t>più </a:t>
            </a:r>
            <a:r>
              <a:rPr lang="it-IT" altLang="it-IT" sz="1500" b="1" u="sng" dirty="0" err="1">
                <a:solidFill>
                  <a:srgbClr val="C00000"/>
                </a:solidFill>
                <a:latin typeface="Verdana" pitchFamily="32" charset="0"/>
              </a:rPr>
              <a:t>ComUnica</a:t>
            </a:r>
            <a:r>
              <a:rPr lang="it-IT" altLang="it-IT" sz="1500" b="1" dirty="0">
                <a:solidFill>
                  <a:srgbClr val="C00000"/>
                </a:solidFill>
                <a:latin typeface="Verdana" pitchFamily="32" charset="0"/>
              </a:rPr>
              <a:t> per la trasmissione al Registro delle Imprese</a:t>
            </a:r>
            <a:br>
              <a:rPr lang="it-IT" altLang="it-IT" sz="1500" b="1" dirty="0">
                <a:solidFill>
                  <a:srgbClr val="C00000"/>
                </a:solidFill>
                <a:latin typeface="Verdana" pitchFamily="32" charset="0"/>
              </a:rPr>
            </a:br>
            <a:r>
              <a:rPr lang="it-IT" altLang="it-IT" sz="1500" b="1" dirty="0">
                <a:solidFill>
                  <a:schemeClr val="accent6"/>
                </a:solidFill>
                <a:latin typeface="Verdana" pitchFamily="32" charset="0"/>
              </a:rPr>
              <a:t>http://downloadcomunica.infocamere.it/comunica_webinstaller/ </a:t>
            </a:r>
            <a:endParaRPr lang="it-IT" altLang="it-IT" sz="1500" b="1" i="1" dirty="0">
              <a:solidFill>
                <a:srgbClr val="C00000"/>
              </a:solidFill>
              <a:latin typeface="Verdana" pitchFamily="32"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E2922A4B-D431-4A54-9ABD-78765C973A6C}"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19</a:t>
            </a:fld>
            <a:endParaRPr lang="it-IT" altLang="it-IT">
              <a:solidFill>
                <a:srgbClr val="000000"/>
              </a:solidFill>
              <a:latin typeface="Calibri" charset="0"/>
              <a:ea typeface="Arial Unicode MS" charset="-128"/>
              <a:cs typeface="Arial Unicode MS" charset="-128"/>
            </a:endParaRPr>
          </a:p>
        </p:txBody>
      </p:sp>
      <p:sp>
        <p:nvSpPr>
          <p:cNvPr id="20485" name="Rectangle 4"/>
          <p:cNvSpPr>
            <a:spLocks noChangeArrowheads="1"/>
          </p:cNvSpPr>
          <p:nvPr/>
        </p:nvSpPr>
        <p:spPr bwMode="auto">
          <a:xfrm>
            <a:off x="360363" y="1700808"/>
            <a:ext cx="8388350" cy="460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700" dirty="0">
                <a:solidFill>
                  <a:srgbClr val="000000"/>
                </a:solidFill>
                <a:latin typeface="Verdana" pitchFamily="32" charset="0"/>
              </a:rPr>
              <a:t>Le PMI innovative che si avvalgono del requisito delle spese sostenute in ricerca e sviluppo, in percentuale pari almeno al 3% del maggior valore tra costo e valore totale della produzione, sono tenute a </a:t>
            </a:r>
            <a:r>
              <a:rPr lang="it-IT" altLang="it-IT" sz="1700" b="1" dirty="0">
                <a:solidFill>
                  <a:srgbClr val="C00000"/>
                </a:solidFill>
                <a:latin typeface="Verdana" pitchFamily="32" charset="0"/>
              </a:rPr>
              <a:t>quantificare tali spese e a darne una descrizione nella nota integrativa del bilancio di esercizio</a:t>
            </a:r>
            <a:r>
              <a:rPr lang="it-IT" altLang="it-IT" sz="1700" dirty="0">
                <a:solidFill>
                  <a:srgbClr val="000000"/>
                </a:solidFill>
                <a:latin typeface="Verdana" pitchFamily="32" charset="0"/>
              </a:rPr>
              <a:t> (art. 4 comma 1 lettera e n. 1 D.L. 3/2015).</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0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700" dirty="0">
                <a:solidFill>
                  <a:srgbClr val="000000"/>
                </a:solidFill>
                <a:latin typeface="Verdana" pitchFamily="32" charset="0"/>
              </a:rPr>
              <a:t>Se ne ricorrono i presupposti, le PMI innovative possono presentare il bilancio con le modalità semplificate previste per le </a:t>
            </a:r>
            <a:r>
              <a:rPr lang="it-IT" altLang="it-IT" sz="1700" b="1" dirty="0">
                <a:solidFill>
                  <a:srgbClr val="C00000"/>
                </a:solidFill>
                <a:latin typeface="Verdana" pitchFamily="32" charset="0"/>
              </a:rPr>
              <a:t>micro imprese</a:t>
            </a:r>
            <a:r>
              <a:rPr lang="it-IT" altLang="it-IT" sz="1700" dirty="0">
                <a:solidFill>
                  <a:srgbClr val="000000"/>
                </a:solidFill>
                <a:latin typeface="Verdana" pitchFamily="32" charset="0"/>
              </a:rPr>
              <a:t>, quantificando e descrivendo le spese sostenute in ricerca e sviluppo richieste dalla predetta normativa </a:t>
            </a:r>
            <a:r>
              <a:rPr lang="it-IT" altLang="it-IT" sz="1700" b="1" dirty="0">
                <a:solidFill>
                  <a:srgbClr val="C00000"/>
                </a:solidFill>
                <a:latin typeface="Verdana" pitchFamily="32" charset="0"/>
              </a:rPr>
              <a:t>in calce allo stato patrimoniale</a:t>
            </a:r>
            <a:r>
              <a:rPr lang="it-IT" altLang="it-IT" sz="1700" dirty="0">
                <a:solidFill>
                  <a:srgbClr val="000000"/>
                </a:solidFill>
                <a:latin typeface="Verdana" pitchFamily="32" charset="0"/>
              </a:rPr>
              <a:t> (Parere </a:t>
            </a:r>
            <a:r>
              <a:rPr lang="it-IT" altLang="it-IT" sz="1700" dirty="0" err="1">
                <a:solidFill>
                  <a:srgbClr val="000000"/>
                </a:solidFill>
                <a:latin typeface="Verdana" pitchFamily="32" charset="0"/>
              </a:rPr>
              <a:t>Mi.S.E</a:t>
            </a:r>
            <a:r>
              <a:rPr lang="it-IT" altLang="it-IT" sz="1700" dirty="0">
                <a:solidFill>
                  <a:srgbClr val="000000"/>
                </a:solidFill>
                <a:latin typeface="Verdana" pitchFamily="32" charset="0"/>
              </a:rPr>
              <a:t>. n. 50195/2017).</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0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In relazione al deposito del bilancio d’esercizio si rammenta che, ai sensi dell’art. 2427 c.c. numero 15, la nota integrativa </a:t>
            </a:r>
            <a:r>
              <a:rPr lang="it-IT" altLang="it-IT" sz="1600" b="1" dirty="0">
                <a:solidFill>
                  <a:srgbClr val="C00000"/>
                </a:solidFill>
                <a:latin typeface="Verdana" pitchFamily="32" charset="0"/>
              </a:rPr>
              <a:t>deve</a:t>
            </a:r>
            <a:r>
              <a:rPr lang="it-IT" altLang="it-IT" sz="1600" dirty="0">
                <a:solidFill>
                  <a:srgbClr val="000000"/>
                </a:solidFill>
                <a:latin typeface="Verdana" pitchFamily="32" charset="0"/>
              </a:rPr>
              <a:t> indicare «</a:t>
            </a:r>
            <a:r>
              <a:rPr lang="it-IT" altLang="it-IT" sz="1600" b="1" u="sng" dirty="0">
                <a:solidFill>
                  <a:srgbClr val="C00000"/>
                </a:solidFill>
                <a:latin typeface="Verdana" pitchFamily="32" charset="0"/>
              </a:rPr>
              <a:t>il numero medio dei dipendenti, ripartito per categoria</a:t>
            </a:r>
            <a:r>
              <a:rPr lang="it-IT" altLang="it-IT" sz="1600" dirty="0">
                <a:solidFill>
                  <a:srgbClr val="000000"/>
                </a:solidFill>
                <a:latin typeface="Verdana" pitchFamily="32" charset="0"/>
              </a:rPr>
              <a:t>». Qualora, ricorrendone i presupposti, il bilancio fosse presentato con le modalità semplificate previste per le </a:t>
            </a:r>
            <a:r>
              <a:rPr lang="it-IT" altLang="it-IT" sz="1600" b="1" dirty="0">
                <a:solidFill>
                  <a:srgbClr val="C00000"/>
                </a:solidFill>
                <a:latin typeface="Verdana" pitchFamily="32" charset="0"/>
              </a:rPr>
              <a:t>micro imprese</a:t>
            </a:r>
            <a:r>
              <a:rPr lang="it-IT" altLang="it-IT" sz="1600" b="1" dirty="0">
                <a:solidFill>
                  <a:srgbClr val="000000"/>
                </a:solidFill>
                <a:latin typeface="Verdana" pitchFamily="32" charset="0"/>
              </a:rPr>
              <a:t> </a:t>
            </a:r>
            <a:r>
              <a:rPr lang="it-IT" altLang="it-IT" sz="1600" dirty="0">
                <a:solidFill>
                  <a:srgbClr val="000000"/>
                </a:solidFill>
                <a:latin typeface="Verdana" pitchFamily="32" charset="0"/>
              </a:rPr>
              <a:t>tale indicazione </a:t>
            </a:r>
            <a:r>
              <a:rPr lang="it-IT" altLang="it-IT" sz="1600" b="1" dirty="0">
                <a:solidFill>
                  <a:srgbClr val="C00000"/>
                </a:solidFill>
                <a:latin typeface="Verdana" pitchFamily="32" charset="0"/>
              </a:rPr>
              <a:t>dovrà</a:t>
            </a:r>
            <a:r>
              <a:rPr lang="it-IT" altLang="it-IT" sz="1600" dirty="0">
                <a:solidFill>
                  <a:srgbClr val="000000"/>
                </a:solidFill>
                <a:latin typeface="Verdana" pitchFamily="32" charset="0"/>
              </a:rPr>
              <a:t> risultare dalle informazioni riportate in calce allo Stato Patrimoniale.</a:t>
            </a:r>
            <a:endParaRPr lang="it-IT" altLang="it-IT" sz="1700" dirty="0">
              <a:solidFill>
                <a:srgbClr val="000000"/>
              </a:solidFill>
              <a:latin typeface="Verdana" pitchFamily="32" charset="0"/>
            </a:endParaRPr>
          </a:p>
        </p:txBody>
      </p:sp>
      <p:pic>
        <p:nvPicPr>
          <p:cNvPr id="20486"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234533"/>
            <a:ext cx="7770813" cy="5382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Le spese in ricerca e sviluppo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ChangeArrowheads="1"/>
          </p:cNvSpPr>
          <p:nvPr/>
        </p:nvSpPr>
        <p:spPr bwMode="auto">
          <a:xfrm>
            <a:off x="373063" y="2110635"/>
            <a:ext cx="8388350" cy="2662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La </a:t>
            </a:r>
            <a:r>
              <a:rPr lang="it-IT" altLang="it-IT" sz="1600" b="1" dirty="0">
                <a:solidFill>
                  <a:srgbClr val="C00000"/>
                </a:solidFill>
                <a:latin typeface="Verdana" pitchFamily="32" charset="0"/>
              </a:rPr>
              <a:t>finalità</a:t>
            </a:r>
            <a:r>
              <a:rPr lang="it-IT" altLang="it-IT" sz="1600" dirty="0">
                <a:solidFill>
                  <a:srgbClr val="000000"/>
                </a:solidFill>
                <a:latin typeface="Verdana" pitchFamily="32" charset="0"/>
              </a:rPr>
              <a:t> di questa Guida è quella di offrire uno strumento per una corretta presentazione delle domande relative agli adempimenti periodici che le società iscritte nella sezione speciale del Registro delle Imprese con la qualifica di PMI innovativa sono tenute ad effettuare.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6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Ci auguriamo che la Guida possa contribuire a ridurre le irregolarità frequentemente riscontrate nella trasmissione delle domande e nel contempo possa fornire una maggiore consapevolezza nelle imprese sugli adempimenti posti a loro carico dal Legislatore, in ragione del considerevole numero di società che omettono di effettuare tali adempimenti.</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6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600" dirty="0">
              <a:solidFill>
                <a:srgbClr val="000000"/>
              </a:solidFill>
              <a:latin typeface="Verdana" pitchFamily="32" charset="0"/>
            </a:endParaRPr>
          </a:p>
        </p:txBody>
      </p:sp>
      <p:sp>
        <p:nvSpPr>
          <p:cNvPr id="3077" name="Text Box 4"/>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4D50E934-82B6-469D-875E-A7601C1D1FBA}"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2</a:t>
            </a:fld>
            <a:endParaRPr lang="it-IT" altLang="it-IT">
              <a:solidFill>
                <a:srgbClr val="000000"/>
              </a:solidFill>
              <a:latin typeface="Calibri" charset="0"/>
              <a:ea typeface="Arial Unicode MS" charset="-128"/>
              <a:cs typeface="Arial Unicode MS" charset="-128"/>
            </a:endParaRPr>
          </a:p>
        </p:txBody>
      </p:sp>
      <p:pic>
        <p:nvPicPr>
          <p:cNvPr id="3078"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282575"/>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olo 1"/>
          <p:cNvSpPr>
            <a:spLocks noGrp="1"/>
          </p:cNvSpPr>
          <p:nvPr>
            <p:ph type="title"/>
          </p:nvPr>
        </p:nvSpPr>
        <p:spPr>
          <a:xfrm>
            <a:off x="685800" y="1308421"/>
            <a:ext cx="7770813" cy="506487"/>
          </a:xfrm>
        </p:spPr>
        <p:txBody>
          <a:bodyPr/>
          <a:lstStyle/>
          <a:p>
            <a:pPr algn="ctr"/>
            <a:r>
              <a:rPr lang="it-IT" altLang="it-IT" sz="2400" b="1" dirty="0">
                <a:solidFill>
                  <a:srgbClr val="C00000"/>
                </a:solidFill>
                <a:latin typeface="Verdana" pitchFamily="32" charset="0"/>
              </a:rPr>
              <a:t>Perché questa Guida</a:t>
            </a:r>
            <a:endParaRPr lang="it-IT"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9EF862A3-FD03-48F1-A6B5-B68FCE04F4D8}"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20</a:t>
            </a:fld>
            <a:endParaRPr lang="it-IT" altLang="it-IT">
              <a:solidFill>
                <a:srgbClr val="000000"/>
              </a:solidFill>
              <a:latin typeface="Calibri" charset="0"/>
              <a:ea typeface="Arial Unicode MS" charset="-128"/>
              <a:cs typeface="Arial Unicode MS" charset="-128"/>
            </a:endParaRPr>
          </a:p>
        </p:txBody>
      </p:sp>
      <p:sp>
        <p:nvSpPr>
          <p:cNvPr id="21509" name="Rectangle 4"/>
          <p:cNvSpPr>
            <a:spLocks noChangeArrowheads="1"/>
          </p:cNvSpPr>
          <p:nvPr/>
        </p:nvSpPr>
        <p:spPr bwMode="auto">
          <a:xfrm>
            <a:off x="360363" y="1484313"/>
            <a:ext cx="8386762" cy="460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Le domande telematiche trasmesse dalle </a:t>
            </a:r>
            <a:r>
              <a:rPr lang="it-IT" altLang="it-IT" sz="1600" b="1" dirty="0">
                <a:solidFill>
                  <a:srgbClr val="C00000"/>
                </a:solidFill>
                <a:latin typeface="Verdana" pitchFamily="32" charset="0"/>
              </a:rPr>
              <a:t>PMI innovative </a:t>
            </a:r>
            <a:r>
              <a:rPr lang="it-IT" altLang="it-IT" sz="1600" dirty="0">
                <a:solidFill>
                  <a:srgbClr val="000000"/>
                </a:solidFill>
                <a:latin typeface="Verdana" pitchFamily="32" charset="0"/>
              </a:rPr>
              <a:t>per le iscrizioni nel Registro delle Imprese sono, di regola, </a:t>
            </a:r>
            <a:r>
              <a:rPr lang="it-IT" altLang="it-IT" sz="1600" b="1" dirty="0">
                <a:solidFill>
                  <a:srgbClr val="C00000"/>
                </a:solidFill>
                <a:latin typeface="Verdana" pitchFamily="32" charset="0"/>
              </a:rPr>
              <a:t>esenti dal pagamento dell’imposta di bollo</a:t>
            </a:r>
            <a:r>
              <a:rPr lang="it-IT" altLang="it-IT" sz="1600" b="1" dirty="0">
                <a:solidFill>
                  <a:srgbClr val="000000"/>
                </a:solidFill>
                <a:latin typeface="Verdana" pitchFamily="32" charset="0"/>
              </a:rPr>
              <a:t>.</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Le esenzioni riguardano in ogni caso solo le </a:t>
            </a:r>
            <a:r>
              <a:rPr lang="it-IT" altLang="it-IT" sz="1600" b="1" i="1" dirty="0">
                <a:solidFill>
                  <a:srgbClr val="C00000"/>
                </a:solidFill>
                <a:latin typeface="Verdana" pitchFamily="32" charset="0"/>
              </a:rPr>
              <a:t>iscrizioni</a:t>
            </a:r>
            <a:r>
              <a:rPr lang="it-IT" altLang="it-IT" sz="1600" dirty="0">
                <a:solidFill>
                  <a:srgbClr val="C00000"/>
                </a:solidFill>
                <a:latin typeface="Verdana" pitchFamily="32" charset="0"/>
              </a:rPr>
              <a:t> </a:t>
            </a:r>
            <a:r>
              <a:rPr lang="it-IT" altLang="it-IT" sz="1600" b="1" dirty="0">
                <a:solidFill>
                  <a:srgbClr val="C00000"/>
                </a:solidFill>
                <a:latin typeface="Verdana" pitchFamily="32" charset="0"/>
              </a:rPr>
              <a:t>nel Registro delle Imprese</a:t>
            </a:r>
            <a:r>
              <a:rPr lang="it-IT" altLang="it-IT" sz="1600" dirty="0">
                <a:solidFill>
                  <a:srgbClr val="000000"/>
                </a:solidFill>
                <a:latin typeface="Verdana" pitchFamily="32" charset="0"/>
              </a:rPr>
              <a:t>, pertanto gli adempimenti diversi (es. depositi, vidimazioni libri sociali, etc.) non godono delle esenzioni di cui sopra. </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6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Vi sono, inoltre, specifiche </a:t>
            </a:r>
            <a:r>
              <a:rPr lang="it-IT" altLang="it-IT" sz="1600" b="1" dirty="0">
                <a:solidFill>
                  <a:srgbClr val="C00000"/>
                </a:solidFill>
                <a:latin typeface="Verdana" pitchFamily="32" charset="0"/>
              </a:rPr>
              <a:t>eccezioni</a:t>
            </a:r>
            <a:r>
              <a:rPr lang="it-IT" altLang="it-IT" sz="1600" dirty="0">
                <a:solidFill>
                  <a:srgbClr val="000000"/>
                </a:solidFill>
                <a:latin typeface="Verdana" pitchFamily="32" charset="0"/>
              </a:rPr>
              <a:t>:</a:t>
            </a:r>
          </a:p>
          <a:p>
            <a:pPr marL="285750" indent="-285750" algn="just" eaLnBrk="1" hangingPunct="1">
              <a:spcBef>
                <a:spcPts val="1000"/>
              </a:spcBef>
              <a:buClr>
                <a:srgbClr val="000000"/>
              </a:buClr>
              <a:buSzPct val="75000"/>
              <a:buFont typeface="Wingdings" panose="05000000000000000000" pitchFamily="2" charset="2"/>
              <a:buChar char="ü"/>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b="1" dirty="0">
                <a:solidFill>
                  <a:srgbClr val="C00000"/>
                </a:solidFill>
                <a:latin typeface="Verdana" pitchFamily="32" charset="0"/>
              </a:rPr>
              <a:t>l’esenzione non opera se la società non ha adempiuto correttamente alla dichiarazione di conferma dei requisiti</a:t>
            </a:r>
            <a:r>
              <a:rPr lang="it-IT" altLang="it-IT" sz="1600" dirty="0">
                <a:solidFill>
                  <a:srgbClr val="000000"/>
                </a:solidFill>
                <a:latin typeface="Verdana" pitchFamily="32" charset="0"/>
              </a:rPr>
              <a:t>. Ciò significa che se la domanda per la conferma è stata inviata al Registro delle Imprese ma è stata sospesa per irregolarità, eventuali altre domande inviate prima della regolarizzazione sconteranno i tributi nella misura ordinaria;</a:t>
            </a:r>
          </a:p>
          <a:p>
            <a:pPr marL="285750" indent="-285750" algn="just" eaLnBrk="1" hangingPunct="1">
              <a:spcBef>
                <a:spcPts val="1000"/>
              </a:spcBef>
              <a:buClr>
                <a:srgbClr val="000000"/>
              </a:buClr>
              <a:buSzPct val="75000"/>
              <a:buFont typeface="Wingdings" panose="05000000000000000000" pitchFamily="2" charset="2"/>
              <a:buChar char="ü"/>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l’esenzione dall’imposta di bollo non opera </a:t>
            </a:r>
            <a:r>
              <a:rPr lang="it-IT" altLang="it-IT" sz="1600" b="1" dirty="0">
                <a:solidFill>
                  <a:srgbClr val="C00000"/>
                </a:solidFill>
                <a:latin typeface="Verdana" pitchFamily="32" charset="0"/>
              </a:rPr>
              <a:t>in relazione alle domande di cessione delle quote sociali</a:t>
            </a:r>
            <a:r>
              <a:rPr lang="it-IT" altLang="it-IT" sz="1600" dirty="0">
                <a:solidFill>
                  <a:srgbClr val="000000"/>
                </a:solidFill>
                <a:latin typeface="Verdana" pitchFamily="32" charset="0"/>
              </a:rPr>
              <a:t>, in quanto si tratta di un negozio giuridico strettamente riconducibile ai singoli soci e non alla società (Agenzia delle Entrate – </a:t>
            </a:r>
            <a:r>
              <a:rPr lang="it-IT" altLang="it-IT" sz="1600" dirty="0" err="1">
                <a:solidFill>
                  <a:srgbClr val="000000"/>
                </a:solidFill>
                <a:latin typeface="Verdana" pitchFamily="32" charset="0"/>
              </a:rPr>
              <a:t>Direz</a:t>
            </a:r>
            <a:r>
              <a:rPr lang="it-IT" altLang="it-IT" sz="1600" dirty="0">
                <a:solidFill>
                  <a:srgbClr val="000000"/>
                </a:solidFill>
                <a:latin typeface="Verdana" pitchFamily="32" charset="0"/>
              </a:rPr>
              <a:t>. </a:t>
            </a:r>
            <a:r>
              <a:rPr lang="it-IT" altLang="it-IT" sz="1600" dirty="0" err="1">
                <a:solidFill>
                  <a:srgbClr val="000000"/>
                </a:solidFill>
                <a:latin typeface="Verdana" pitchFamily="32" charset="0"/>
              </a:rPr>
              <a:t>Prov</a:t>
            </a:r>
            <a:r>
              <a:rPr lang="it-IT" altLang="it-IT" sz="1600" dirty="0">
                <a:solidFill>
                  <a:srgbClr val="000000"/>
                </a:solidFill>
                <a:latin typeface="Verdana" pitchFamily="32" charset="0"/>
              </a:rPr>
              <a:t>. di Pesaro e Urbino, 17/11/2014).</a:t>
            </a:r>
          </a:p>
        </p:txBody>
      </p:sp>
      <p:pic>
        <p:nvPicPr>
          <p:cNvPr id="21510"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003633"/>
            <a:ext cx="7770813" cy="4806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Imposta di bollo e diritti di segreteria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EC936BEB-E5F7-469E-8540-E89E7F97A24E}"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21</a:t>
            </a:fld>
            <a:endParaRPr lang="it-IT" altLang="it-IT" dirty="0">
              <a:solidFill>
                <a:srgbClr val="000000"/>
              </a:solidFill>
              <a:latin typeface="Calibri" charset="0"/>
              <a:ea typeface="Arial Unicode MS" charset="-128"/>
              <a:cs typeface="Arial Unicode MS" charset="-128"/>
            </a:endParaRPr>
          </a:p>
        </p:txBody>
      </p:sp>
      <p:sp>
        <p:nvSpPr>
          <p:cNvPr id="22533" name="Rectangle 4"/>
          <p:cNvSpPr>
            <a:spLocks noChangeArrowheads="1"/>
          </p:cNvSpPr>
          <p:nvPr/>
        </p:nvSpPr>
        <p:spPr bwMode="auto">
          <a:xfrm>
            <a:off x="360363" y="2511425"/>
            <a:ext cx="8388350" cy="1952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700" b="1" i="1" dirty="0">
                <a:solidFill>
                  <a:srgbClr val="C00000"/>
                </a:solidFill>
                <a:latin typeface="Verdana" pitchFamily="32" charset="0"/>
              </a:rPr>
              <a:t>Cosa accade se l’amministratore accerta la perdita dei requisiti per il mantenimento dell’iscrizione nella sezione speciale delle PMI innovative?</a:t>
            </a:r>
          </a:p>
          <a:p>
            <a:pPr algn="just" eaLnBrk="1" hangingPunct="1">
              <a:spcBef>
                <a:spcPts val="10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700" dirty="0">
                <a:solidFill>
                  <a:srgbClr val="000000"/>
                </a:solidFill>
                <a:latin typeface="Verdana" pitchFamily="32" charset="0"/>
              </a:rPr>
              <a:t>In questi casi </a:t>
            </a:r>
            <a:r>
              <a:rPr lang="it-IT" altLang="it-IT" sz="1700" b="1" dirty="0">
                <a:solidFill>
                  <a:srgbClr val="C00000"/>
                </a:solidFill>
                <a:latin typeface="Verdana" pitchFamily="32" charset="0"/>
              </a:rPr>
              <a:t>l’amministratore deve chiedere al Registro delle Imprese la cancellazione della società dalla sezione speciale</a:t>
            </a:r>
            <a:r>
              <a:rPr lang="it-IT" altLang="it-IT" sz="1700" b="1" dirty="0">
                <a:solidFill>
                  <a:srgbClr val="000000"/>
                </a:solidFill>
                <a:latin typeface="Verdana" pitchFamily="32" charset="0"/>
              </a:rPr>
              <a:t> </a:t>
            </a:r>
            <a:r>
              <a:rPr lang="it-IT" altLang="it-IT" sz="1700" dirty="0">
                <a:solidFill>
                  <a:srgbClr val="000000"/>
                </a:solidFill>
                <a:latin typeface="Verdana" pitchFamily="32" charset="0"/>
              </a:rPr>
              <a:t>senza attendere che intervenga la cancellazione d’ufficio.</a:t>
            </a:r>
          </a:p>
        </p:txBody>
      </p:sp>
      <p:pic>
        <p:nvPicPr>
          <p:cNvPr id="22534"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548557"/>
            <a:ext cx="7770813" cy="5842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F.A.Q. (domande frequenti) 1/6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EC936BEB-E5F7-469E-8540-E89E7F97A24E}"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22</a:t>
            </a:fld>
            <a:endParaRPr lang="it-IT" altLang="it-IT" dirty="0">
              <a:solidFill>
                <a:srgbClr val="000000"/>
              </a:solidFill>
              <a:latin typeface="Calibri" charset="0"/>
              <a:ea typeface="Arial Unicode MS" charset="-128"/>
              <a:cs typeface="Arial Unicode MS" charset="-128"/>
            </a:endParaRPr>
          </a:p>
        </p:txBody>
      </p:sp>
      <p:sp>
        <p:nvSpPr>
          <p:cNvPr id="22533" name="Rectangle 4"/>
          <p:cNvSpPr>
            <a:spLocks noChangeArrowheads="1"/>
          </p:cNvSpPr>
          <p:nvPr/>
        </p:nvSpPr>
        <p:spPr bwMode="auto">
          <a:xfrm>
            <a:off x="360363" y="2132749"/>
            <a:ext cx="8388350" cy="3509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000" b="1" i="1" dirty="0">
                <a:solidFill>
                  <a:srgbClr val="C00000"/>
                </a:solidFill>
                <a:latin typeface="Verdana" pitchFamily="32" charset="0"/>
              </a:rPr>
              <a:t>Una PMI innovativa quotata su un mercato AIM (Alternative </a:t>
            </a:r>
            <a:r>
              <a:rPr lang="it-IT" altLang="it-IT" sz="2000" b="1" i="1" dirty="0" err="1">
                <a:solidFill>
                  <a:srgbClr val="C00000"/>
                </a:solidFill>
                <a:latin typeface="Verdana" pitchFamily="32" charset="0"/>
              </a:rPr>
              <a:t>Investment</a:t>
            </a:r>
            <a:r>
              <a:rPr lang="it-IT" altLang="it-IT" sz="2000" b="1" i="1" dirty="0">
                <a:solidFill>
                  <a:srgbClr val="C00000"/>
                </a:solidFill>
                <a:latin typeface="Verdana" pitchFamily="32" charset="0"/>
              </a:rPr>
              <a:t> Market) può mantenere l’iscrizione nella sezione speciale?</a:t>
            </a: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600" b="1" dirty="0">
              <a:solidFill>
                <a:srgbClr val="000000"/>
              </a:solidFill>
              <a:latin typeface="Verdana" pitchFamily="32" charset="0"/>
            </a:endParaRPr>
          </a:p>
          <a:p>
            <a:pPr algn="just" eaLnBrk="1" hangingPunct="1">
              <a:spcBef>
                <a:spcPts val="10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b="1" dirty="0">
                <a:solidFill>
                  <a:srgbClr val="C00000"/>
                </a:solidFill>
                <a:latin typeface="Verdana" pitchFamily="32" charset="0"/>
              </a:rPr>
              <a:t>AIM Italia</a:t>
            </a:r>
            <a:r>
              <a:rPr lang="it-IT" altLang="it-IT" sz="1600" dirty="0">
                <a:solidFill>
                  <a:srgbClr val="000000"/>
                </a:solidFill>
                <a:latin typeface="Verdana" pitchFamily="32" charset="0"/>
              </a:rPr>
              <a:t> è un sistema multilaterale di negoziazione (</a:t>
            </a:r>
            <a:r>
              <a:rPr lang="it-IT" altLang="it-IT" sz="1600" b="1" dirty="0" err="1">
                <a:solidFill>
                  <a:srgbClr val="C00000"/>
                </a:solidFill>
                <a:latin typeface="Verdana" pitchFamily="32" charset="0"/>
              </a:rPr>
              <a:t>Multilateral</a:t>
            </a:r>
            <a:r>
              <a:rPr lang="it-IT" altLang="it-IT" sz="1600" b="1" dirty="0">
                <a:solidFill>
                  <a:srgbClr val="C00000"/>
                </a:solidFill>
                <a:latin typeface="Verdana" pitchFamily="32" charset="0"/>
              </a:rPr>
              <a:t> Trading </a:t>
            </a:r>
            <a:r>
              <a:rPr lang="it-IT" altLang="it-IT" sz="1600" b="1" dirty="0" err="1">
                <a:solidFill>
                  <a:srgbClr val="C00000"/>
                </a:solidFill>
                <a:latin typeface="Verdana" pitchFamily="32" charset="0"/>
              </a:rPr>
              <a:t>Facility</a:t>
            </a:r>
            <a:r>
              <a:rPr lang="it-IT" altLang="it-IT" sz="1600" b="1" dirty="0">
                <a:solidFill>
                  <a:srgbClr val="C00000"/>
                </a:solidFill>
                <a:latin typeface="Verdana" pitchFamily="32" charset="0"/>
              </a:rPr>
              <a:t> o MTF</a:t>
            </a:r>
            <a:r>
              <a:rPr lang="it-IT" altLang="it-IT" sz="1600" dirty="0">
                <a:solidFill>
                  <a:srgbClr val="000000"/>
                </a:solidFill>
                <a:latin typeface="Verdana" pitchFamily="32" charset="0"/>
              </a:rPr>
              <a:t>) dedicato alle </a:t>
            </a:r>
            <a:r>
              <a:rPr lang="it-IT" altLang="it-IT" sz="1600" b="1" dirty="0">
                <a:solidFill>
                  <a:srgbClr val="C00000"/>
                </a:solidFill>
                <a:latin typeface="Verdana" pitchFamily="32" charset="0"/>
              </a:rPr>
              <a:t>piccole e medie imprese italiane</a:t>
            </a:r>
            <a:r>
              <a:rPr lang="it-IT" altLang="it-IT" sz="1600" dirty="0">
                <a:solidFill>
                  <a:srgbClr val="000000"/>
                </a:solidFill>
                <a:latin typeface="Verdana" pitchFamily="32" charset="0"/>
              </a:rPr>
              <a:t> ad alto potenziale di crescita regolamentato e gestito da Borsa Italiana.</a:t>
            </a:r>
          </a:p>
          <a:p>
            <a:pPr algn="just" eaLnBrk="1" hangingPunct="1">
              <a:spcBef>
                <a:spcPts val="10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La Circolare n. 32/E dell’Agenzia delle Entrate – Divisione Contribuenti del 23/12/2020 «Nozione di mercato regolamentato rilevante nella normativa in materia di imposte sui redditi» ha chiarito, nelle eccezioni, che la quotazione delle azioni di una PMI in un sistema multilaterale di negoziazione (</a:t>
            </a:r>
            <a:r>
              <a:rPr lang="it-IT" altLang="it-IT" sz="1600" b="1" dirty="0">
                <a:solidFill>
                  <a:srgbClr val="C00000"/>
                </a:solidFill>
                <a:latin typeface="Verdana" pitchFamily="32" charset="0"/>
              </a:rPr>
              <a:t>MTF</a:t>
            </a:r>
            <a:r>
              <a:rPr lang="it-IT" altLang="it-IT" sz="1600" dirty="0">
                <a:solidFill>
                  <a:srgbClr val="000000"/>
                </a:solidFill>
                <a:latin typeface="Verdana" pitchFamily="32" charset="0"/>
              </a:rPr>
              <a:t>) quale è appunto l’</a:t>
            </a:r>
            <a:r>
              <a:rPr lang="it-IT" altLang="it-IT" sz="1600" b="1" dirty="0">
                <a:solidFill>
                  <a:srgbClr val="C00000"/>
                </a:solidFill>
                <a:latin typeface="Verdana" pitchFamily="32" charset="0"/>
              </a:rPr>
              <a:t>AIM</a:t>
            </a:r>
            <a:r>
              <a:rPr lang="it-IT" altLang="it-IT" sz="1600" dirty="0">
                <a:solidFill>
                  <a:srgbClr val="000000"/>
                </a:solidFill>
                <a:latin typeface="Verdana" pitchFamily="32" charset="0"/>
              </a:rPr>
              <a:t> non fa venir meno la qualificazione di PMI innovativa.</a:t>
            </a:r>
          </a:p>
        </p:txBody>
      </p:sp>
      <p:pic>
        <p:nvPicPr>
          <p:cNvPr id="22534"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548557"/>
            <a:ext cx="7770813" cy="5842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F.A.Q. (domande frequenti) 2/6</a:t>
            </a:r>
          </a:p>
        </p:txBody>
      </p:sp>
    </p:spTree>
    <p:extLst>
      <p:ext uri="{BB962C8B-B14F-4D97-AF65-F5344CB8AC3E}">
        <p14:creationId xmlns:p14="http://schemas.microsoft.com/office/powerpoint/2010/main" val="938271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7B9F9675-89BF-4232-AC88-5D80FA3930C7}"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23</a:t>
            </a:fld>
            <a:endParaRPr lang="it-IT" altLang="it-IT">
              <a:solidFill>
                <a:srgbClr val="000000"/>
              </a:solidFill>
              <a:latin typeface="Calibri" charset="0"/>
              <a:ea typeface="Arial Unicode MS" charset="-128"/>
              <a:cs typeface="Arial Unicode MS" charset="-128"/>
            </a:endParaRPr>
          </a:p>
        </p:txBody>
      </p:sp>
      <p:sp>
        <p:nvSpPr>
          <p:cNvPr id="2" name="Rectangle 4"/>
          <p:cNvSpPr>
            <a:spLocks noChangeArrowheads="1"/>
          </p:cNvSpPr>
          <p:nvPr/>
        </p:nvSpPr>
        <p:spPr bwMode="auto">
          <a:xfrm>
            <a:off x="360363" y="2151063"/>
            <a:ext cx="8388350" cy="3509962"/>
          </a:xfrm>
          <a:prstGeom prst="rect">
            <a:avLst/>
          </a:prstGeom>
          <a:noFill/>
          <a:ln>
            <a:noFill/>
          </a:ln>
          <a:effec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500" b="1" i="1" dirty="0">
                <a:solidFill>
                  <a:srgbClr val="C00000"/>
                </a:solidFill>
                <a:latin typeface="Verdana" pitchFamily="32" charset="0"/>
              </a:rPr>
              <a:t>Può essere utilizzato come requisito un marchio di impresa regolarmente registrato?</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15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500" dirty="0">
                <a:solidFill>
                  <a:srgbClr val="000000"/>
                </a:solidFill>
                <a:latin typeface="Verdana" pitchFamily="34" charset="0"/>
                <a:ea typeface="Verdana" pitchFamily="34" charset="0"/>
              </a:rPr>
              <a:t>Il parere del Ministero dello Sviluppo Economico </a:t>
            </a:r>
            <a:r>
              <a:rPr lang="it-IT" sz="1500" dirty="0" err="1">
                <a:solidFill>
                  <a:srgbClr val="000000"/>
                </a:solidFill>
                <a:latin typeface="Verdana" pitchFamily="34" charset="0"/>
                <a:ea typeface="Verdana" pitchFamily="34" charset="0"/>
              </a:rPr>
              <a:t>prot</a:t>
            </a:r>
            <a:r>
              <a:rPr lang="it-IT" sz="1500" dirty="0">
                <a:solidFill>
                  <a:srgbClr val="000000"/>
                </a:solidFill>
                <a:latin typeface="Verdana" pitchFamily="34" charset="0"/>
                <a:ea typeface="Verdana" pitchFamily="34" charset="0"/>
              </a:rPr>
              <a:t>. n. 513 del 02 gennaio 2018 ha chiarito che </a:t>
            </a:r>
            <a:r>
              <a:rPr lang="it-IT" sz="1500" dirty="0">
                <a:latin typeface="Verdana" pitchFamily="34" charset="0"/>
                <a:ea typeface="Verdana" pitchFamily="34" charset="0"/>
              </a:rPr>
              <a:t>i titoli di proprietà industriale individuati dalla norma sono:</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1500" dirty="0">
              <a:latin typeface="Verdana" pitchFamily="34" charset="0"/>
              <a:ea typeface="Verdana" pitchFamily="34" charset="0"/>
            </a:endParaRPr>
          </a:p>
          <a:p>
            <a:pPr marL="342900" indent="-342900" algn="just" eaLnBrk="1" hangingPunct="1">
              <a:buClr>
                <a:srgbClr val="000000"/>
              </a:buClr>
              <a:buSzPct val="100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500" dirty="0">
                <a:latin typeface="Verdana" pitchFamily="34" charset="0"/>
                <a:ea typeface="Verdana" pitchFamily="34" charset="0"/>
              </a:rPr>
              <a:t>il brevetto per invenzione (che può comprendere invenzioni biotecnologiche);</a:t>
            </a:r>
          </a:p>
          <a:p>
            <a:pPr marL="342900" indent="-342900" algn="just" eaLnBrk="1" hangingPunct="1">
              <a:buClr>
                <a:srgbClr val="000000"/>
              </a:buClr>
              <a:buSzPct val="100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500" dirty="0">
                <a:latin typeface="Verdana" pitchFamily="34" charset="0"/>
                <a:ea typeface="Verdana" pitchFamily="34" charset="0"/>
              </a:rPr>
              <a:t>il brevetto per nuova varietà vegetale;</a:t>
            </a:r>
          </a:p>
          <a:p>
            <a:pPr marL="342900" indent="-342900" algn="just" eaLnBrk="1" hangingPunct="1">
              <a:buClr>
                <a:srgbClr val="000000"/>
              </a:buClr>
              <a:buSzPct val="100000"/>
              <a:buFont typeface="+mj-lt"/>
              <a:buAutoNum type="arabicPeriod"/>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500" dirty="0">
                <a:latin typeface="Verdana" pitchFamily="34" charset="0"/>
                <a:ea typeface="Verdana" pitchFamily="34" charset="0"/>
              </a:rPr>
              <a:t>la topografia di prodotto a semiconduttori registrata.</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1500" dirty="0">
              <a:latin typeface="Verdana" pitchFamily="34" charset="0"/>
              <a:ea typeface="Verdana" pitchFamily="34"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500" dirty="0">
                <a:latin typeface="Verdana" pitchFamily="34" charset="0"/>
                <a:ea typeface="Verdana" pitchFamily="34" charset="0"/>
              </a:rPr>
              <a:t>Per quanto sopra né i titoli di proprietà industriale denominati disegno e modello registrato, di cui all’art. 31 e ss. del codice della proprietà industriale, né i marchi di impresa possono costituire requisito di cui all’art. 25 comma 2 lettera h) n. 3 del D.L. n. 179/2012 (start-up) o art. 4 comma 1 lettera e) del D.L. n. 3/2015 (PMI innovative.</a:t>
            </a:r>
            <a:endParaRPr lang="it-IT" sz="1500" dirty="0">
              <a:solidFill>
                <a:srgbClr val="000000"/>
              </a:solidFill>
              <a:latin typeface="Verdana" pitchFamily="34" charset="0"/>
              <a:ea typeface="Verdana" pitchFamily="34" charset="0"/>
            </a:endParaRPr>
          </a:p>
        </p:txBody>
      </p:sp>
      <p:pic>
        <p:nvPicPr>
          <p:cNvPr id="24582"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363837"/>
            <a:ext cx="7770813" cy="480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F.A.Q. (domande frequenti) 3/6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86117E2A-BCAC-47C8-9484-08749640EC9B}"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24</a:t>
            </a:fld>
            <a:endParaRPr lang="it-IT" altLang="it-IT">
              <a:solidFill>
                <a:srgbClr val="000000"/>
              </a:solidFill>
              <a:latin typeface="Calibri" charset="0"/>
              <a:ea typeface="Arial Unicode MS" charset="-128"/>
              <a:cs typeface="Arial Unicode MS" charset="-128"/>
            </a:endParaRPr>
          </a:p>
        </p:txBody>
      </p:sp>
      <p:sp>
        <p:nvSpPr>
          <p:cNvPr id="25605" name="Rectangle 4"/>
          <p:cNvSpPr>
            <a:spLocks noChangeArrowheads="1"/>
          </p:cNvSpPr>
          <p:nvPr/>
        </p:nvSpPr>
        <p:spPr bwMode="auto">
          <a:xfrm>
            <a:off x="360363" y="2151063"/>
            <a:ext cx="8388350" cy="27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500" b="1" i="1" dirty="0">
                <a:solidFill>
                  <a:srgbClr val="C00000"/>
                </a:solidFill>
                <a:latin typeface="Verdana" pitchFamily="32" charset="0"/>
              </a:rPr>
              <a:t>Quanto dura l’esenzione del pagamento dell’imposta di bollo per una PMI iscritta nella sezione speciale?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5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500" dirty="0">
                <a:solidFill>
                  <a:srgbClr val="000000"/>
                </a:solidFill>
                <a:latin typeface="Verdana" pitchFamily="32" charset="0"/>
              </a:rPr>
              <a:t>L’art. 4 comma 9 del D.L. n. 3/2015 stabilisce che alle PMI innovative</a:t>
            </a:r>
            <a:r>
              <a:rPr lang="it-IT" altLang="it-IT" sz="1500" dirty="0">
                <a:latin typeface="Verdana" pitchFamily="32" charset="0"/>
              </a:rPr>
              <a:t> si applicano le esenzioni previste per le start-up innovative (art. 26 D.L. n. 179/2012), fatto salvo l'obbligo del pagamento dei diritti di segreteria dovuti per adempimenti relativi alle iscrizioni nel registro delle imprese nonché del diritto annuale dovuto in favore delle camere di commercio, industria, artigianato e agricoltura.</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500" dirty="0">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500" dirty="0">
                <a:latin typeface="Verdana" pitchFamily="32" charset="0"/>
              </a:rPr>
              <a:t>Le esenzioni di cui sopra, dipendono dal mantenimento dei requisiti e durano comunque non oltre il quinto anno di iscrizione.</a:t>
            </a:r>
            <a:endParaRPr lang="it-IT" altLang="it-IT" sz="1500" dirty="0">
              <a:solidFill>
                <a:srgbClr val="000000"/>
              </a:solidFill>
              <a:latin typeface="Verdana" pitchFamily="32" charset="0"/>
            </a:endParaRPr>
          </a:p>
        </p:txBody>
      </p:sp>
      <p:pic>
        <p:nvPicPr>
          <p:cNvPr id="25606"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280713"/>
            <a:ext cx="7770813" cy="49210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F.A.Q. (domande frequenti) 4/6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2">
            <a:extLst>
              <a:ext uri="{FF2B5EF4-FFF2-40B4-BE49-F238E27FC236}">
                <a16:creationId xmlns:a16="http://schemas.microsoft.com/office/drawing/2014/main" id="{41143C57-1BEC-493C-ACB5-1CBBDC714A32}"/>
              </a:ext>
            </a:extLst>
          </p:cNvPr>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lnSpc>
                <a:spcPct val="100000"/>
              </a:lnSpc>
            </a:pPr>
            <a:fld id="{661D8730-5025-4820-9B77-D130A9312160}" type="slidenum">
              <a:rPr lang="it-IT" altLang="it-IT">
                <a:solidFill>
                  <a:srgbClr val="000000"/>
                </a:solidFill>
                <a:latin typeface="Calibri" panose="020F0502020204030204" pitchFamily="34" charset="0"/>
                <a:cs typeface="Arial Unicode MS" charset="0"/>
              </a:rPr>
              <a:pPr algn="r" eaLnBrk="1" hangingPunct="1">
                <a:lnSpc>
                  <a:spcPct val="100000"/>
                </a:lnSpc>
              </a:pPr>
              <a:t>25</a:t>
            </a:fld>
            <a:endParaRPr lang="it-IT" altLang="it-IT">
              <a:solidFill>
                <a:srgbClr val="000000"/>
              </a:solidFill>
              <a:latin typeface="Calibri" panose="020F0502020204030204" pitchFamily="34" charset="0"/>
              <a:cs typeface="Arial Unicode MS" charset="0"/>
            </a:endParaRPr>
          </a:p>
        </p:txBody>
      </p:sp>
      <p:sp>
        <p:nvSpPr>
          <p:cNvPr id="25605" name="Rectangle 4">
            <a:extLst>
              <a:ext uri="{FF2B5EF4-FFF2-40B4-BE49-F238E27FC236}">
                <a16:creationId xmlns:a16="http://schemas.microsoft.com/office/drawing/2014/main" id="{B59391E6-5C8E-4A23-9173-2595B3320248}"/>
              </a:ext>
            </a:extLst>
          </p:cNvPr>
          <p:cNvSpPr>
            <a:spLocks noChangeArrowheads="1"/>
          </p:cNvSpPr>
          <p:nvPr/>
        </p:nvSpPr>
        <p:spPr bwMode="auto">
          <a:xfrm>
            <a:off x="360363" y="1465263"/>
            <a:ext cx="8388350" cy="47720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lnSpc>
                <a:spcPct val="100000"/>
              </a:lnSpc>
            </a:pPr>
            <a:r>
              <a:rPr lang="it-IT" altLang="it-IT" b="1" i="1" dirty="0">
                <a:solidFill>
                  <a:srgbClr val="C00000"/>
                </a:solidFill>
                <a:latin typeface="Verdana" panose="020B0604030504040204" pitchFamily="34" charset="0"/>
              </a:rPr>
              <a:t>Come faccio ad aggiornare/confermare le informazioni?</a:t>
            </a:r>
          </a:p>
          <a:p>
            <a:pPr algn="just" eaLnBrk="1" hangingPunct="1">
              <a:lnSpc>
                <a:spcPct val="100000"/>
              </a:lnSpc>
            </a:pPr>
            <a:endParaRPr lang="it-IT" altLang="it-IT" sz="1500" dirty="0">
              <a:solidFill>
                <a:srgbClr val="000000"/>
              </a:solidFill>
              <a:latin typeface="Verdana" panose="020B0604030504040204" pitchFamily="34" charset="0"/>
            </a:endParaRPr>
          </a:p>
          <a:p>
            <a:pPr algn="just" eaLnBrk="1" hangingPunct="1">
              <a:lnSpc>
                <a:spcPct val="100000"/>
              </a:lnSpc>
            </a:pPr>
            <a:r>
              <a:rPr lang="it-IT" altLang="it-IT" sz="1300" dirty="0">
                <a:latin typeface="Verdana" panose="020B0604030504040204" pitchFamily="34" charset="0"/>
              </a:rPr>
              <a:t>La normativa prevede che in occasione della conferma dei requisiti si aggiornino anche le informazioni di PMI innovativa. Tra i 3 requisiti previsti dalla normativa, quello relativo alle spese sostenute per ricerca e sviluppo comporta necessariamente l’aggiornamento delle informazioni. In questo caso:</a:t>
            </a:r>
          </a:p>
          <a:p>
            <a:pPr algn="just" eaLnBrk="1" hangingPunct="1">
              <a:lnSpc>
                <a:spcPct val="100000"/>
              </a:lnSpc>
            </a:pPr>
            <a:r>
              <a:rPr lang="it-IT" altLang="it-IT" sz="1300" dirty="0">
                <a:latin typeface="Verdana" panose="020B0604030504040204" pitchFamily="34" charset="0"/>
              </a:rPr>
              <a:t>se l’applicativo utilizzato è </a:t>
            </a:r>
            <a:r>
              <a:rPr lang="it-IT" altLang="it-IT" sz="1300" dirty="0" err="1">
                <a:latin typeface="Verdana" panose="020B0604030504040204" pitchFamily="34" charset="0"/>
              </a:rPr>
              <a:t>FedraPlus</a:t>
            </a:r>
            <a:r>
              <a:rPr lang="it-IT" altLang="it-IT" sz="1300" dirty="0">
                <a:latin typeface="Verdana" panose="020B0604030504040204" pitchFamily="34" charset="0"/>
              </a:rPr>
              <a:t> per la predisposizione si dovrà compilare il riquadro 051</a:t>
            </a:r>
          </a:p>
          <a:p>
            <a:pPr algn="just" eaLnBrk="1" hangingPunct="1">
              <a:lnSpc>
                <a:spcPct val="100000"/>
              </a:lnSpc>
            </a:pPr>
            <a:endParaRPr lang="it-IT" altLang="it-IT" sz="1000" dirty="0">
              <a:latin typeface="Verdana" panose="020B0604030504040204" pitchFamily="34" charset="0"/>
            </a:endParaRPr>
          </a:p>
          <a:p>
            <a:pPr algn="just" eaLnBrk="1" hangingPunct="1">
              <a:lnSpc>
                <a:spcPct val="100000"/>
              </a:lnSpc>
            </a:pPr>
            <a:r>
              <a:rPr lang="it-IT" altLang="it-IT" sz="1300" dirty="0">
                <a:latin typeface="Verdana" panose="020B0604030504040204" pitchFamily="34" charset="0"/>
              </a:rPr>
              <a:t>se l’applicativo utilizzato è DIRE:</a:t>
            </a:r>
          </a:p>
          <a:p>
            <a:pPr marL="342900" indent="-342900" algn="just" eaLnBrk="1" hangingPunct="1">
              <a:lnSpc>
                <a:spcPct val="100000"/>
              </a:lnSpc>
              <a:buFont typeface="+mj-lt"/>
              <a:buAutoNum type="arabicPeriod"/>
            </a:pPr>
            <a:r>
              <a:rPr lang="it-IT" altLang="it-IT" sz="1300" b="1" dirty="0">
                <a:solidFill>
                  <a:srgbClr val="C00000"/>
                </a:solidFill>
                <a:latin typeface="Verdana" panose="020B0604030504040204" pitchFamily="34" charset="0"/>
              </a:rPr>
              <a:t>Scegliere il comando «Aggiornamento informazioni e conferma requisiti di PMI innovativa»</a:t>
            </a:r>
          </a:p>
          <a:p>
            <a:pPr marL="342900" indent="-342900" algn="just" eaLnBrk="1" hangingPunct="1">
              <a:lnSpc>
                <a:spcPct val="100000"/>
              </a:lnSpc>
              <a:buFont typeface="+mj-lt"/>
              <a:buAutoNum type="arabicPeriod"/>
            </a:pPr>
            <a:r>
              <a:rPr lang="it-IT" altLang="it-IT" sz="1300" b="1" dirty="0">
                <a:solidFill>
                  <a:srgbClr val="C00000"/>
                </a:solidFill>
                <a:latin typeface="Verdana" panose="020B0604030504040204" pitchFamily="34" charset="0"/>
              </a:rPr>
              <a:t>Salvare e proseguire</a:t>
            </a:r>
          </a:p>
          <a:p>
            <a:pPr marL="342900" indent="-342900" algn="just" eaLnBrk="1" hangingPunct="1">
              <a:lnSpc>
                <a:spcPct val="100000"/>
              </a:lnSpc>
              <a:buFont typeface="+mj-lt"/>
              <a:buAutoNum type="arabicPeriod"/>
            </a:pPr>
            <a:r>
              <a:rPr lang="it-IT" altLang="it-IT" sz="1300" b="1" dirty="0">
                <a:solidFill>
                  <a:srgbClr val="C00000"/>
                </a:solidFill>
                <a:latin typeface="Verdana" panose="020B0604030504040204" pitchFamily="34" charset="0"/>
              </a:rPr>
              <a:t>Scegliere opzione «Aggiornamento delle informazioni iscritte nel registro delle Imprese (060)»</a:t>
            </a:r>
          </a:p>
          <a:p>
            <a:pPr marL="342900" indent="-342900" algn="just" eaLnBrk="1" hangingPunct="1">
              <a:lnSpc>
                <a:spcPct val="100000"/>
              </a:lnSpc>
              <a:buFont typeface="+mj-lt"/>
              <a:buAutoNum type="arabicPeriod"/>
            </a:pPr>
            <a:r>
              <a:rPr lang="it-IT" altLang="it-IT" sz="1300" b="1" dirty="0">
                <a:solidFill>
                  <a:srgbClr val="C00000"/>
                </a:solidFill>
                <a:latin typeface="Verdana" panose="020B0604030504040204" pitchFamily="34" charset="0"/>
              </a:rPr>
              <a:t>Aggiorna informazione</a:t>
            </a:r>
          </a:p>
          <a:p>
            <a:pPr marL="342900" indent="-342900" algn="just" eaLnBrk="1" hangingPunct="1">
              <a:lnSpc>
                <a:spcPct val="100000"/>
              </a:lnSpc>
              <a:buFont typeface="+mj-lt"/>
              <a:buAutoNum type="arabicPeriod"/>
            </a:pPr>
            <a:r>
              <a:rPr lang="it-IT" altLang="it-IT" sz="1300" b="1" dirty="0">
                <a:solidFill>
                  <a:srgbClr val="C00000"/>
                </a:solidFill>
                <a:latin typeface="Verdana" panose="020B0604030504040204" pitchFamily="34" charset="0"/>
              </a:rPr>
              <a:t>Scegli tra le opzioni</a:t>
            </a:r>
          </a:p>
          <a:p>
            <a:pPr marL="342900" indent="-342900" algn="just" eaLnBrk="1" hangingPunct="1">
              <a:lnSpc>
                <a:spcPct val="100000"/>
              </a:lnSpc>
              <a:buFont typeface="+mj-lt"/>
              <a:buAutoNum type="arabicPeriod"/>
            </a:pPr>
            <a:r>
              <a:rPr lang="it-IT" altLang="it-IT" sz="1300" b="1" dirty="0">
                <a:solidFill>
                  <a:srgbClr val="C00000"/>
                </a:solidFill>
                <a:latin typeface="Verdana" panose="020B0604030504040204" pitchFamily="34" charset="0"/>
              </a:rPr>
              <a:t>Attività e spese in ricerca e sviluppo (051) e indicare nel campo descrittivo una breve descrizione qualitativa delle attività di ricerca e sviluppo e riportare i valori numerici iscritti nel bilancio</a:t>
            </a:r>
          </a:p>
          <a:p>
            <a:pPr marL="342900" indent="-342900" algn="just" eaLnBrk="1" hangingPunct="1">
              <a:lnSpc>
                <a:spcPct val="100000"/>
              </a:lnSpc>
              <a:buFont typeface="+mj-lt"/>
              <a:buAutoNum type="arabicPeriod"/>
            </a:pPr>
            <a:r>
              <a:rPr lang="it-IT" altLang="it-IT" sz="1300" b="1" dirty="0">
                <a:solidFill>
                  <a:srgbClr val="C00000"/>
                </a:solidFill>
                <a:latin typeface="Verdana" panose="020B0604030504040204" pitchFamily="34" charset="0"/>
              </a:rPr>
              <a:t>Confermare e proseguire</a:t>
            </a:r>
          </a:p>
          <a:p>
            <a:pPr algn="just" eaLnBrk="1" hangingPunct="1">
              <a:lnSpc>
                <a:spcPct val="100000"/>
              </a:lnSpc>
            </a:pPr>
            <a:endParaRPr lang="it-IT" altLang="it-IT" sz="1000" dirty="0">
              <a:latin typeface="Verdana" panose="020B0604030504040204" pitchFamily="34" charset="0"/>
            </a:endParaRPr>
          </a:p>
          <a:p>
            <a:pPr algn="just" eaLnBrk="1" hangingPunct="1">
              <a:lnSpc>
                <a:spcPct val="100000"/>
              </a:lnSpc>
            </a:pPr>
            <a:r>
              <a:rPr lang="it-IT" altLang="it-IT" sz="1300" dirty="0">
                <a:latin typeface="Verdana" panose="020B0604030504040204" pitchFamily="34" charset="0"/>
              </a:rPr>
              <a:t>Nel caso nessuna informazione sia variata andrà scelta come opzione al punto 3. «</a:t>
            </a:r>
            <a:r>
              <a:rPr lang="it-IT" altLang="it-IT" sz="1300" b="1" dirty="0">
                <a:solidFill>
                  <a:srgbClr val="C00000"/>
                </a:solidFill>
                <a:latin typeface="Verdana" panose="020B0604030504040204" pitchFamily="34" charset="0"/>
              </a:rPr>
              <a:t>Conferma delle informazioni iscritte nel registro delle Imprese (060)</a:t>
            </a:r>
            <a:endParaRPr lang="it-IT" altLang="it-IT" sz="1300" dirty="0">
              <a:latin typeface="Verdana" panose="020B0604030504040204" pitchFamily="34" charset="0"/>
            </a:endParaRPr>
          </a:p>
          <a:p>
            <a:pPr algn="just" eaLnBrk="1" hangingPunct="1">
              <a:lnSpc>
                <a:spcPct val="100000"/>
              </a:lnSpc>
            </a:pPr>
            <a:endParaRPr lang="it-IT" altLang="it-IT" sz="1300" dirty="0">
              <a:latin typeface="Verdana" panose="020B0604030504040204" pitchFamily="34" charset="0"/>
            </a:endParaRPr>
          </a:p>
          <a:p>
            <a:pPr algn="just" eaLnBrk="1" hangingPunct="1">
              <a:lnSpc>
                <a:spcPct val="100000"/>
              </a:lnSpc>
            </a:pPr>
            <a:endParaRPr lang="it-IT" altLang="it-IT" sz="1300" dirty="0">
              <a:latin typeface="Verdana" panose="020B0604030504040204" pitchFamily="34" charset="0"/>
            </a:endParaRPr>
          </a:p>
        </p:txBody>
      </p:sp>
      <p:pic>
        <p:nvPicPr>
          <p:cNvPr id="25606" name="Picture 5" descr="Logo Camera">
            <a:extLst>
              <a:ext uri="{FF2B5EF4-FFF2-40B4-BE49-F238E27FC236}">
                <a16:creationId xmlns:a16="http://schemas.microsoft.com/office/drawing/2014/main" id="{43571072-B91D-4D3B-9740-C0DEDECF87CF}"/>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a:extLst>
              <a:ext uri="{FF2B5EF4-FFF2-40B4-BE49-F238E27FC236}">
                <a16:creationId xmlns:a16="http://schemas.microsoft.com/office/drawing/2014/main" id="{1B1C8D81-BEAC-48D3-946C-462298445354}"/>
              </a:ext>
            </a:extLst>
          </p:cNvPr>
          <p:cNvSpPr>
            <a:spLocks noGrp="1" noChangeArrowheads="1"/>
          </p:cNvSpPr>
          <p:nvPr>
            <p:ph type="title"/>
          </p:nvPr>
        </p:nvSpPr>
        <p:spPr bwMode="auto">
          <a:xfrm>
            <a:off x="685800" y="1040577"/>
            <a:ext cx="7770813" cy="424686"/>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spcFirstLastPara="0" vertOverflow="overflow" horzOverflow="overflow" vert="horz" wrap="square" lIns="100800" tIns="50400" rIns="100800" bIns="50400" numCol="1" spcCol="0" rtlCol="0" fromWordArt="0" anchor="t" anchorCtr="0" forceAA="0" compatLnSpc="1">
            <a:prstTxWarp prst="textNoShape">
              <a:avLst/>
            </a:prstTxWarp>
            <a:no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it-IT" altLang="it-IT" sz="2400" b="1" i="0" u="none" strike="noStrike" kern="1200" cap="none" spc="0" normalizeH="0" baseline="0" noProof="0" dirty="0">
                <a:ln>
                  <a:noFill/>
                </a:ln>
                <a:solidFill>
                  <a:srgbClr val="C00000"/>
                </a:solidFill>
                <a:effectLst/>
                <a:uLnTx/>
                <a:uFillTx/>
                <a:latin typeface="Verdana" panose="020B0604030504040204" pitchFamily="34" charset="0"/>
                <a:ea typeface="Microsoft YaHei" panose="020B0503020204020204" pitchFamily="34" charset="-122"/>
                <a:cs typeface="+mn-cs"/>
              </a:rPr>
              <a:t>F.A.Q. (domande frequenti) 5/6</a:t>
            </a:r>
          </a:p>
        </p:txBody>
      </p:sp>
    </p:spTree>
    <p:extLst>
      <p:ext uri="{BB962C8B-B14F-4D97-AF65-F5344CB8AC3E}">
        <p14:creationId xmlns:p14="http://schemas.microsoft.com/office/powerpoint/2010/main" val="38375455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CF241107-FA64-4151-BBFB-C3EA8BB18A45}"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26</a:t>
            </a:fld>
            <a:endParaRPr lang="it-IT" altLang="it-IT">
              <a:solidFill>
                <a:srgbClr val="000000"/>
              </a:solidFill>
              <a:latin typeface="Calibri" charset="0"/>
              <a:ea typeface="Arial Unicode MS" charset="-128"/>
              <a:cs typeface="Arial Unicode MS" charset="-128"/>
            </a:endParaRPr>
          </a:p>
        </p:txBody>
      </p:sp>
      <p:sp>
        <p:nvSpPr>
          <p:cNvPr id="26629" name="Rectangle 4"/>
          <p:cNvSpPr>
            <a:spLocks noChangeArrowheads="1"/>
          </p:cNvSpPr>
          <p:nvPr/>
        </p:nvSpPr>
        <p:spPr bwMode="auto">
          <a:xfrm>
            <a:off x="360363" y="1465263"/>
            <a:ext cx="8388350" cy="5132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b="1" i="1" dirty="0">
                <a:solidFill>
                  <a:srgbClr val="C00000"/>
                </a:solidFill>
                <a:latin typeface="Verdana" pitchFamily="32" charset="0"/>
              </a:rPr>
              <a:t>Come faccio a verificare che un documento sia nel formato corretto pdf/A-1/b o pdf/A-2/b?</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500" dirty="0">
              <a:solidFill>
                <a:srgbClr val="C00000"/>
              </a:solidFill>
              <a:latin typeface="Verdana" pitchFamily="32" charset="0"/>
            </a:endParaRPr>
          </a:p>
          <a:p>
            <a:pP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b="1" dirty="0">
                <a:solidFill>
                  <a:srgbClr val="C00000"/>
                </a:solidFill>
                <a:latin typeface="Verdana" pitchFamily="32" charset="0"/>
              </a:rPr>
              <a:t>Verifica di compatibilità</a:t>
            </a:r>
          </a:p>
          <a:p>
            <a:pP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dirty="0">
                <a:solidFill>
                  <a:srgbClr val="000000"/>
                </a:solidFill>
                <a:latin typeface="Verdana" pitchFamily="32" charset="0"/>
              </a:rPr>
              <a:t>Per gli utenti del servizio Telemaco, è disponibile on-line un servizio gratuito per verificare che gli atti siano in formato PDF/A.</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dirty="0">
                <a:solidFill>
                  <a:srgbClr val="000000"/>
                </a:solidFill>
                <a:latin typeface="Verdana" pitchFamily="32" charset="0"/>
              </a:rPr>
              <a:t>Il servizio è accessibile dall'area Strumenti Software -&gt; Strumenti on-line del sito </a:t>
            </a:r>
            <a:r>
              <a:rPr lang="it-IT" altLang="it-IT" sz="1300" b="1" u="sng" dirty="0">
                <a:solidFill>
                  <a:schemeClr val="accent6"/>
                </a:solidFill>
                <a:latin typeface="Verdana" pitchFamily="32" charset="0"/>
              </a:rPr>
              <a:t>webtelemaco.infocamere.it</a:t>
            </a:r>
            <a:r>
              <a:rPr lang="it-IT" altLang="it-IT" sz="1300" dirty="0">
                <a:solidFill>
                  <a:srgbClr val="000000"/>
                </a:solidFill>
                <a:latin typeface="Verdana" pitchFamily="32" charset="0"/>
              </a:rPr>
              <a:t>.</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dirty="0">
                <a:solidFill>
                  <a:srgbClr val="000000"/>
                </a:solidFill>
                <a:latin typeface="Verdana" pitchFamily="32" charset="0"/>
              </a:rPr>
              <a:t>Di seguito i comandi:</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900" dirty="0">
              <a:solidFill>
                <a:srgbClr val="000000"/>
              </a:solidFill>
              <a:latin typeface="Verdana" pitchFamily="32" charset="0"/>
            </a:endParaRP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b="1" dirty="0">
                <a:solidFill>
                  <a:srgbClr val="C00000"/>
                </a:solidFill>
                <a:latin typeface="Verdana" pitchFamily="32" charset="0"/>
              </a:rPr>
              <a:t>«Sportello pratiche»</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b="1" dirty="0">
                <a:solidFill>
                  <a:srgbClr val="C00000"/>
                </a:solidFill>
                <a:latin typeface="Verdana" pitchFamily="32" charset="0"/>
              </a:rPr>
              <a:t>«Strumenti software»</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b="1" dirty="0">
                <a:solidFill>
                  <a:srgbClr val="C00000"/>
                </a:solidFill>
                <a:latin typeface="Verdana" pitchFamily="32" charset="0"/>
              </a:rPr>
              <a:t>«Strumenti online»</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b="1" dirty="0">
                <a:solidFill>
                  <a:srgbClr val="C00000"/>
                </a:solidFill>
                <a:latin typeface="Verdana" pitchFamily="32" charset="0"/>
              </a:rPr>
              <a:t>«Scegli file»</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b="1" dirty="0">
                <a:solidFill>
                  <a:srgbClr val="C00000"/>
                </a:solidFill>
                <a:latin typeface="Verdana" pitchFamily="32" charset="0"/>
              </a:rPr>
              <a:t>«Verifica»</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900" b="1" dirty="0">
              <a:solidFill>
                <a:srgbClr val="000000"/>
              </a:solidFill>
              <a:latin typeface="Verdana" pitchFamily="32" charset="0"/>
            </a:endParaRP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dirty="0">
                <a:solidFill>
                  <a:srgbClr val="000000"/>
                </a:solidFill>
                <a:latin typeface="Verdana" pitchFamily="32" charset="0"/>
              </a:rPr>
              <a:t>Se il sistema restituisce il seguente messaggio:</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b="1" dirty="0">
                <a:solidFill>
                  <a:srgbClr val="92D050"/>
                </a:solidFill>
                <a:latin typeface="Verdana" pitchFamily="32" charset="0"/>
              </a:rPr>
              <a:t>PDF/A-1b o PDF/A-2b </a:t>
            </a:r>
            <a:r>
              <a:rPr lang="it-IT" altLang="it-IT" sz="1300" b="1" dirty="0" err="1">
                <a:solidFill>
                  <a:srgbClr val="92D050"/>
                </a:solidFill>
                <a:latin typeface="Verdana" pitchFamily="32" charset="0"/>
              </a:rPr>
              <a:t>validation</a:t>
            </a:r>
            <a:r>
              <a:rPr lang="it-IT" altLang="it-IT" sz="1300" b="1" dirty="0">
                <a:solidFill>
                  <a:srgbClr val="92D050"/>
                </a:solidFill>
                <a:latin typeface="Verdana" pitchFamily="32" charset="0"/>
              </a:rPr>
              <a:t> </a:t>
            </a:r>
            <a:r>
              <a:rPr lang="it-IT" altLang="it-IT" sz="1300" b="1" dirty="0" err="1">
                <a:solidFill>
                  <a:srgbClr val="92D050"/>
                </a:solidFill>
                <a:latin typeface="Verdana" pitchFamily="32" charset="0"/>
              </a:rPr>
              <a:t>successful</a:t>
            </a:r>
            <a:endParaRPr lang="it-IT" altLang="it-IT" sz="1300" b="1" dirty="0">
              <a:solidFill>
                <a:srgbClr val="92D050"/>
              </a:solidFill>
              <a:latin typeface="Verdana" pitchFamily="32" charset="0"/>
            </a:endParaRP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b="1" dirty="0">
                <a:solidFill>
                  <a:srgbClr val="92D050"/>
                </a:solidFill>
                <a:latin typeface="Verdana" pitchFamily="32" charset="0"/>
              </a:rPr>
              <a:t>Oggetto.pdf</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dirty="0">
                <a:solidFill>
                  <a:srgbClr val="000000"/>
                </a:solidFill>
                <a:latin typeface="Verdana" pitchFamily="32" charset="0"/>
              </a:rPr>
              <a:t>Il file potrà essere allegato alla pratica</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900" dirty="0">
              <a:solidFill>
                <a:srgbClr val="000000"/>
              </a:solidFill>
              <a:latin typeface="Verdana" pitchFamily="32" charset="0"/>
            </a:endParaRP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300" dirty="0">
                <a:solidFill>
                  <a:srgbClr val="000000"/>
                </a:solidFill>
                <a:latin typeface="Verdana" pitchFamily="32" charset="0"/>
              </a:rPr>
              <a:t>Il sistema effettua la stessa verifica cui viene sottoposto il documento una volta inviata la pratica.</a:t>
            </a:r>
          </a:p>
          <a:p>
            <a:pPr algn="just" eaLnBrk="1" hangingPunct="1">
              <a:spcBef>
                <a:spcPts val="200"/>
              </a:spcBef>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500" dirty="0">
              <a:solidFill>
                <a:srgbClr val="000000"/>
              </a:solidFill>
              <a:latin typeface="Verdana" pitchFamily="32" charset="0"/>
            </a:endParaRPr>
          </a:p>
        </p:txBody>
      </p:sp>
      <p:pic>
        <p:nvPicPr>
          <p:cNvPr id="26630"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003633"/>
            <a:ext cx="7770813" cy="4616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F.A.Q. (domande frequenti) 6/6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 Box 3"/>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483A378F-FF48-402D-B48D-47FE9B7DAA7B}"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27</a:t>
            </a:fld>
            <a:endParaRPr lang="it-IT" altLang="it-IT">
              <a:solidFill>
                <a:srgbClr val="000000"/>
              </a:solidFill>
              <a:latin typeface="Calibri" charset="0"/>
              <a:ea typeface="Arial Unicode MS" charset="-128"/>
              <a:cs typeface="Arial Unicode MS" charset="-128"/>
            </a:endParaRPr>
          </a:p>
        </p:txBody>
      </p:sp>
      <p:sp>
        <p:nvSpPr>
          <p:cNvPr id="27654" name="Rectangle 5"/>
          <p:cNvSpPr>
            <a:spLocks noChangeArrowheads="1"/>
          </p:cNvSpPr>
          <p:nvPr/>
        </p:nvSpPr>
        <p:spPr bwMode="auto">
          <a:xfrm>
            <a:off x="360363" y="2070100"/>
            <a:ext cx="8315325" cy="294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dirty="0">
              <a:solidFill>
                <a:srgbClr val="000000"/>
              </a:solidFill>
              <a:latin typeface="Calibri" charset="0"/>
            </a:endParaRP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dirty="0">
              <a:solidFill>
                <a:srgbClr val="000000"/>
              </a:solidFill>
              <a:latin typeface="Calibri" charset="0"/>
            </a:endParaRPr>
          </a:p>
          <a:p>
            <a:pPr algn="ctr" eaLnBrk="1" hangingPunct="1">
              <a:buClr>
                <a:srgbClr val="000000"/>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anose="020B0604030504040204" pitchFamily="34" charset="0"/>
                <a:ea typeface="Verdana" panose="020B0604030504040204" pitchFamily="34" charset="0"/>
              </a:rPr>
              <a:t>STRUTTURA SOCIETA</a:t>
            </a:r>
            <a:r>
              <a:rPr lang="it-IT" altLang="it-IT" b="1" dirty="0">
                <a:solidFill>
                  <a:srgbClr val="C00000"/>
                </a:solidFill>
                <a:latin typeface="Verdana" panose="020B0604030504040204" pitchFamily="34" charset="0"/>
                <a:ea typeface="Verdana" panose="020B0604030504040204" pitchFamily="34" charset="0"/>
              </a:rPr>
              <a:t>’</a:t>
            </a: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dirty="0">
              <a:solidFill>
                <a:srgbClr val="000000"/>
              </a:solidFill>
              <a:latin typeface="Calibri" charset="0"/>
            </a:endParaRP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600" b="1" u="sng" dirty="0">
                <a:solidFill>
                  <a:schemeClr val="accent6"/>
                </a:solidFill>
                <a:latin typeface="Verdana" pitchFamily="32" charset="0"/>
              </a:rPr>
              <a:t>startup.roma@rm.camcom.it</a:t>
            </a:r>
            <a:endParaRPr lang="it-IT" altLang="it-IT" sz="2600" b="1" u="sng" dirty="0">
              <a:solidFill>
                <a:schemeClr val="accent6"/>
              </a:solidFill>
              <a:latin typeface="Verdana" pitchFamily="32" charset="0"/>
              <a:hlinkClick r:id="rId3"/>
            </a:endParaRP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2600" dirty="0">
              <a:solidFill>
                <a:srgbClr val="000000"/>
              </a:solidFill>
              <a:latin typeface="Verdana" pitchFamily="32" charset="0"/>
            </a:endParaRP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600" dirty="0">
                <a:solidFill>
                  <a:srgbClr val="000000"/>
                </a:solidFill>
                <a:latin typeface="Verdana" pitchFamily="32" charset="0"/>
              </a:rPr>
              <a:t>Dal lunedì al venerdì ore 9.30-11.30</a:t>
            </a: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600" dirty="0">
                <a:solidFill>
                  <a:srgbClr val="000000"/>
                </a:solidFill>
                <a:latin typeface="Verdana" pitchFamily="32" charset="0"/>
              </a:rPr>
              <a:t>06 5208 2091</a:t>
            </a:r>
          </a:p>
        </p:txBody>
      </p:sp>
      <p:pic>
        <p:nvPicPr>
          <p:cNvPr id="6" name="Picture 5" descr="Logo Camer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4"/>
          <p:cNvSpPr>
            <a:spLocks noGrp="1" noChangeArrowheads="1"/>
          </p:cNvSpPr>
          <p:nvPr>
            <p:ph type="title"/>
          </p:nvPr>
        </p:nvSpPr>
        <p:spPr bwMode="auto">
          <a:xfrm>
            <a:off x="685800" y="1603973"/>
            <a:ext cx="7770813" cy="4661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800" b="1" dirty="0">
                <a:solidFill>
                  <a:srgbClr val="C00000"/>
                </a:solidFill>
                <a:latin typeface="Verdana" pitchFamily="32" charset="0"/>
              </a:rPr>
              <a:t>Grazie per l’attenzione!</a:t>
            </a: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2800" dirty="0">
              <a:solidFill>
                <a:srgbClr val="000000"/>
              </a:solidFill>
              <a:latin typeface="Calibri"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724F42FE-41CE-4988-A8D1-1F65CE3EC919}"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3</a:t>
            </a:fld>
            <a:endParaRPr lang="it-IT" altLang="it-IT">
              <a:solidFill>
                <a:srgbClr val="000000"/>
              </a:solidFill>
              <a:latin typeface="Calibri" charset="0"/>
              <a:ea typeface="Arial Unicode MS" charset="-128"/>
              <a:cs typeface="Arial Unicode MS" charset="-128"/>
            </a:endParaRPr>
          </a:p>
        </p:txBody>
      </p:sp>
      <p:sp>
        <p:nvSpPr>
          <p:cNvPr id="4101" name="Rectangle 4"/>
          <p:cNvSpPr>
            <a:spLocks noChangeArrowheads="1"/>
          </p:cNvSpPr>
          <p:nvPr/>
        </p:nvSpPr>
        <p:spPr bwMode="auto">
          <a:xfrm>
            <a:off x="360363" y="1989138"/>
            <a:ext cx="838835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A seguito dell’entrata in vigore del decreto-legge 14 dicembre 2018 n. 135 </a:t>
            </a:r>
            <a:r>
              <a:rPr lang="it-IT" altLang="it-IT" sz="1600" dirty="0" err="1">
                <a:solidFill>
                  <a:srgbClr val="000000"/>
                </a:solidFill>
                <a:latin typeface="Verdana" pitchFamily="32" charset="0"/>
              </a:rPr>
              <a:t>conv</a:t>
            </a:r>
            <a:r>
              <a:rPr lang="it-IT" altLang="it-IT" sz="1600" dirty="0">
                <a:solidFill>
                  <a:srgbClr val="000000"/>
                </a:solidFill>
                <a:latin typeface="Verdana" pitchFamily="32" charset="0"/>
              </a:rPr>
              <a:t>. con legge 11 febbraio 2019 n. 12, che ha modificato il comma 6 dell’art. 4 del D.L. 3/2015, il Ministero dello Sviluppo Economico ha emanato la Circolare n. 3718/C del 10 aprile 2019, con cui è stato precisato che le informazioni di cui all’art. 4, comma 5 del D.L. 3/2015, </a:t>
            </a:r>
            <a:r>
              <a:rPr lang="it-IT" altLang="it-IT" sz="1600" b="1" dirty="0">
                <a:solidFill>
                  <a:srgbClr val="C00000"/>
                </a:solidFill>
                <a:latin typeface="Verdana" pitchFamily="32" charset="0"/>
              </a:rPr>
              <a:t>dovranno essere rese disponibili, in formato tabellare, sulla </a:t>
            </a:r>
            <a:r>
              <a:rPr lang="it-IT" altLang="it-IT" sz="1600" b="1" i="1" dirty="0">
                <a:solidFill>
                  <a:srgbClr val="C00000"/>
                </a:solidFill>
                <a:latin typeface="Verdana" pitchFamily="32" charset="0"/>
              </a:rPr>
              <a:t>home page </a:t>
            </a:r>
            <a:r>
              <a:rPr lang="it-IT" altLang="it-IT" sz="1600" b="1" dirty="0">
                <a:solidFill>
                  <a:srgbClr val="C00000"/>
                </a:solidFill>
                <a:latin typeface="Verdana" pitchFamily="32" charset="0"/>
              </a:rPr>
              <a:t>del sito internet aziendale</a:t>
            </a:r>
            <a:r>
              <a:rPr lang="it-IT" altLang="it-IT" sz="1600" dirty="0">
                <a:solidFill>
                  <a:srgbClr val="C00000"/>
                </a:solidFill>
                <a:latin typeface="Verdana" pitchFamily="32" charset="0"/>
              </a:rPr>
              <a:t>. </a:t>
            </a:r>
            <a:r>
              <a:rPr lang="it-IT" altLang="it-IT" sz="1600" b="1" dirty="0">
                <a:solidFill>
                  <a:srgbClr val="C00000"/>
                </a:solidFill>
                <a:latin typeface="Verdana" pitchFamily="32" charset="0"/>
              </a:rPr>
              <a:t>Inoltre, le informazioni di cui sopra devono essere inserite nella piattaforma informatica startup.registroimprese.it, in sede di compilazione del profilo dell’impresa</a:t>
            </a:r>
            <a:r>
              <a:rPr lang="it-IT" altLang="it-IT" sz="1600" b="1" dirty="0">
                <a:solidFill>
                  <a:srgbClr val="000000"/>
                </a:solidFill>
                <a:latin typeface="Verdana" pitchFamily="32" charset="0"/>
              </a:rPr>
              <a:t> </a:t>
            </a:r>
            <a:r>
              <a:rPr lang="it-IT" altLang="it-IT" sz="1600" dirty="0">
                <a:solidFill>
                  <a:srgbClr val="000000"/>
                </a:solidFill>
                <a:latin typeface="Verdana" pitchFamily="32" charset="0"/>
              </a:rPr>
              <a:t>a cura del legale rappresentante della società che dovrà provvedere apponendo (in formato CADES – che aggiunge al file pdf l’estensione .p7m) la propria firma digitale.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6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b="1" dirty="0">
                <a:solidFill>
                  <a:srgbClr val="C00000"/>
                </a:solidFill>
                <a:latin typeface="Verdana" pitchFamily="32" charset="0"/>
              </a:rPr>
              <a:t>ATTENZIONE!</a:t>
            </a:r>
            <a:r>
              <a:rPr lang="it-IT" altLang="it-IT" sz="1600" dirty="0">
                <a:solidFill>
                  <a:srgbClr val="000000"/>
                </a:solidFill>
                <a:latin typeface="Verdana" pitchFamily="32" charset="0"/>
              </a:rPr>
              <a:t> L’omissione dell’aggiornamento/conferma del profilo comporta il blocco della trasmissione della domanda per il deposito presso il Registro delle Imprese della dichiarazione </a:t>
            </a:r>
            <a:r>
              <a:rPr lang="it-IT" altLang="it-IT" sz="1600" dirty="0">
                <a:latin typeface="Verdana" pitchFamily="32" charset="0"/>
              </a:rPr>
              <a:t>di </a:t>
            </a:r>
            <a:r>
              <a:rPr lang="it-IT" altLang="it-IT" sz="1600" dirty="0">
                <a:solidFill>
                  <a:srgbClr val="000000"/>
                </a:solidFill>
                <a:latin typeface="Verdana" pitchFamily="32" charset="0"/>
              </a:rPr>
              <a:t>conferma del possesso dei requisiti.</a:t>
            </a:r>
          </a:p>
        </p:txBody>
      </p:sp>
      <p:pic>
        <p:nvPicPr>
          <p:cNvPr id="4102"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282575"/>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olo 1"/>
          <p:cNvSpPr>
            <a:spLocks noGrp="1"/>
          </p:cNvSpPr>
          <p:nvPr>
            <p:ph type="title"/>
          </p:nvPr>
        </p:nvSpPr>
        <p:spPr>
          <a:xfrm>
            <a:off x="685800" y="1095993"/>
            <a:ext cx="7770813" cy="893145"/>
          </a:xfrm>
        </p:spPr>
        <p:txBody>
          <a:bodyPr/>
          <a:lstStyle/>
          <a:p>
            <a:pPr algn="ctr"/>
            <a:r>
              <a:rPr lang="it-IT" altLang="it-IT" sz="2400" b="1" dirty="0">
                <a:solidFill>
                  <a:srgbClr val="C00000"/>
                </a:solidFill>
                <a:latin typeface="Verdana" pitchFamily="32" charset="0"/>
              </a:rPr>
              <a:t>Modifiche introdotte dal decreto-legge 135/2018 </a:t>
            </a:r>
            <a:r>
              <a:rPr lang="it-IT" altLang="it-IT" sz="2400" b="1" dirty="0" err="1">
                <a:solidFill>
                  <a:srgbClr val="C00000"/>
                </a:solidFill>
                <a:latin typeface="Verdana" pitchFamily="32" charset="0"/>
              </a:rPr>
              <a:t>conv</a:t>
            </a:r>
            <a:r>
              <a:rPr lang="it-IT" altLang="it-IT" sz="2400" b="1" dirty="0">
                <a:solidFill>
                  <a:srgbClr val="C00000"/>
                </a:solidFill>
                <a:latin typeface="Verdana" pitchFamily="32" charset="0"/>
              </a:rPr>
              <a:t>. con legge 12/2019</a:t>
            </a:r>
            <a:endParaRPr lang="it-IT"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178312B0-BC35-4F4B-ACB3-82218787F500}"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4</a:t>
            </a:fld>
            <a:endParaRPr lang="it-IT" altLang="it-IT">
              <a:solidFill>
                <a:srgbClr val="000000"/>
              </a:solidFill>
              <a:latin typeface="Calibri" charset="0"/>
              <a:ea typeface="Arial Unicode MS" charset="-128"/>
              <a:cs typeface="Arial Unicode MS" charset="-128"/>
            </a:endParaRPr>
          </a:p>
        </p:txBody>
      </p:sp>
      <p:sp>
        <p:nvSpPr>
          <p:cNvPr id="5125" name="Rectangle 4"/>
          <p:cNvSpPr>
            <a:spLocks noChangeArrowheads="1"/>
          </p:cNvSpPr>
          <p:nvPr/>
        </p:nvSpPr>
        <p:spPr bwMode="auto">
          <a:xfrm>
            <a:off x="360363" y="1917700"/>
            <a:ext cx="8388350" cy="382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7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700" dirty="0">
                <a:solidFill>
                  <a:srgbClr val="000000"/>
                </a:solidFill>
                <a:latin typeface="Verdana" pitchFamily="32" charset="0"/>
              </a:rPr>
              <a:t>Per effetto delle modifiche normative introdotte con il richiamato D.L. 135/2018, le PMI innovative </a:t>
            </a:r>
            <a:r>
              <a:rPr lang="it-IT" altLang="it-IT" sz="1700" b="1" dirty="0">
                <a:solidFill>
                  <a:srgbClr val="C00000"/>
                </a:solidFill>
                <a:latin typeface="Verdana" pitchFamily="32" charset="0"/>
              </a:rPr>
              <a:t>devono effettuare, </a:t>
            </a:r>
            <a:r>
              <a:rPr lang="it-IT" altLang="it-IT" sz="1700" b="1" u="sng" dirty="0">
                <a:solidFill>
                  <a:srgbClr val="C00000"/>
                </a:solidFill>
                <a:latin typeface="Verdana" pitchFamily="32" charset="0"/>
              </a:rPr>
              <a:t>ogni anno</a:t>
            </a:r>
            <a:r>
              <a:rPr lang="it-IT" altLang="it-IT" sz="1700" b="1" dirty="0">
                <a:solidFill>
                  <a:srgbClr val="C00000"/>
                </a:solidFill>
                <a:latin typeface="Verdana" pitchFamily="32" charset="0"/>
              </a:rPr>
              <a:t>, un </a:t>
            </a:r>
            <a:r>
              <a:rPr lang="it-IT" altLang="it-IT" sz="1700" b="1" u="sng" dirty="0">
                <a:solidFill>
                  <a:srgbClr val="C00000"/>
                </a:solidFill>
                <a:latin typeface="Verdana" pitchFamily="32" charset="0"/>
              </a:rPr>
              <a:t>unico</a:t>
            </a:r>
            <a:r>
              <a:rPr lang="it-IT" altLang="it-IT" sz="1700" b="1" dirty="0">
                <a:solidFill>
                  <a:srgbClr val="C00000"/>
                </a:solidFill>
                <a:latin typeface="Verdana" pitchFamily="32" charset="0"/>
              </a:rPr>
              <a:t> adempimento</a:t>
            </a:r>
            <a:r>
              <a:rPr lang="it-IT" altLang="it-IT" sz="1700" dirty="0">
                <a:solidFill>
                  <a:srgbClr val="000000"/>
                </a:solidFill>
                <a:latin typeface="Verdana" pitchFamily="32" charset="0"/>
              </a:rPr>
              <a:t>, per la conferma dei requisiti, ai fini del mantenimento dell’iscrizione nella relativa sezione speciale.</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7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700" dirty="0">
                <a:solidFill>
                  <a:srgbClr val="000000"/>
                </a:solidFill>
                <a:latin typeface="Verdana" pitchFamily="32" charset="0"/>
              </a:rPr>
              <a:t>Tale adempimento è previsto dall’art. 4, comma 6, D.L. n. 3/2015.</a:t>
            </a: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sz="1700" dirty="0">
              <a:solidFill>
                <a:srgbClr val="000000"/>
              </a:solidFill>
              <a:latin typeface="Verdana" pitchFamily="32" charset="0"/>
            </a:endParaRPr>
          </a:p>
          <a:p>
            <a:pPr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700" dirty="0">
                <a:solidFill>
                  <a:srgbClr val="000000"/>
                </a:solidFill>
                <a:latin typeface="Verdana" pitchFamily="32" charset="0"/>
              </a:rPr>
              <a:t>Fermo restando l’obbligo di rendere disponibili le informazioni sulla home page del sito aziendale e sulla piattaforma startup.registroimprese.it, </a:t>
            </a:r>
            <a:r>
              <a:rPr lang="it-IT" altLang="it-IT" sz="1700" b="1" dirty="0">
                <a:solidFill>
                  <a:srgbClr val="C00000"/>
                </a:solidFill>
                <a:latin typeface="Verdana" pitchFamily="32" charset="0"/>
              </a:rPr>
              <a:t>in  corrispondenza dell’adempimento annuale occorre comunque aggiornare o confermare le informazioni previste dall’art. 4, comma 3, D.L. n. 3/2015.</a:t>
            </a:r>
          </a:p>
        </p:txBody>
      </p:sp>
      <p:pic>
        <p:nvPicPr>
          <p:cNvPr id="5126"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282575"/>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olo 1"/>
          <p:cNvSpPr>
            <a:spLocks noGrp="1"/>
          </p:cNvSpPr>
          <p:nvPr>
            <p:ph type="title"/>
          </p:nvPr>
        </p:nvSpPr>
        <p:spPr>
          <a:xfrm>
            <a:off x="685800" y="1160645"/>
            <a:ext cx="7770813" cy="540163"/>
          </a:xfrm>
        </p:spPr>
        <p:txBody>
          <a:bodyPr/>
          <a:lstStyle/>
          <a:p>
            <a:pPr algn="ctr"/>
            <a:r>
              <a:rPr lang="it-IT" altLang="it-IT" sz="2400" b="1" dirty="0">
                <a:solidFill>
                  <a:srgbClr val="C00000"/>
                </a:solidFill>
                <a:latin typeface="Verdana" pitchFamily="32" charset="0"/>
              </a:rPr>
              <a:t>Qual è l’adempimento periodico</a:t>
            </a:r>
            <a:endParaRPr lang="it-IT"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121C574D-A983-4179-9C45-68AECE472256}"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5</a:t>
            </a:fld>
            <a:endParaRPr lang="it-IT" altLang="it-IT">
              <a:solidFill>
                <a:srgbClr val="000000"/>
              </a:solidFill>
              <a:latin typeface="Calibri" charset="0"/>
              <a:ea typeface="Arial Unicode MS" charset="-128"/>
              <a:cs typeface="Arial Unicode MS" charset="-128"/>
            </a:endParaRPr>
          </a:p>
        </p:txBody>
      </p:sp>
      <p:sp>
        <p:nvSpPr>
          <p:cNvPr id="6149" name="Rectangle 4"/>
          <p:cNvSpPr>
            <a:spLocks noChangeArrowheads="1"/>
          </p:cNvSpPr>
          <p:nvPr/>
        </p:nvSpPr>
        <p:spPr bwMode="auto">
          <a:xfrm>
            <a:off x="360363" y="1917700"/>
            <a:ext cx="8315325" cy="3959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lnSpc>
                <a:spcPct val="100000"/>
              </a:lnSpc>
            </a:pPr>
            <a:r>
              <a:rPr lang="it-IT" altLang="it-IT" sz="1600" dirty="0">
                <a:solidFill>
                  <a:srgbClr val="000000"/>
                </a:solidFill>
                <a:latin typeface="Verdana" panose="020B0604030504040204" pitchFamily="34" charset="0"/>
              </a:rPr>
              <a:t>Entro 30 giorni dall'approvazione del bilancio </a:t>
            </a:r>
            <a:r>
              <a:rPr lang="it-IT" altLang="it-IT" sz="1600" b="1" dirty="0">
                <a:solidFill>
                  <a:srgbClr val="C00000"/>
                </a:solidFill>
                <a:latin typeface="Verdana" panose="020B0604030504040204" pitchFamily="34" charset="0"/>
              </a:rPr>
              <a:t>il rappresentante legale deve attestare, mediante autocertificazione, il mantenimento del possesso dei requisiti previsti dalla normativa</a:t>
            </a:r>
            <a:r>
              <a:rPr lang="it-IT" altLang="it-IT" sz="1600" dirty="0">
                <a:latin typeface="Verdana" panose="020B0604030504040204" pitchFamily="34" charset="0"/>
              </a:rPr>
              <a:t>, depositando tale dichiarazione, con apposita domanda telematica, presso il Registro delle Imprese.</a:t>
            </a:r>
          </a:p>
          <a:p>
            <a:pPr algn="just" eaLnBrk="1" hangingPunct="1">
              <a:lnSpc>
                <a:spcPct val="100000"/>
              </a:lnSpc>
            </a:pPr>
            <a:endParaRPr lang="it-IT" altLang="it-IT" sz="1600" dirty="0">
              <a:latin typeface="Verdana" panose="020B0604030504040204" pitchFamily="34" charset="0"/>
            </a:endParaRPr>
          </a:p>
          <a:p>
            <a:pPr algn="just" eaLnBrk="1" hangingPunct="1">
              <a:lnSpc>
                <a:spcPct val="100000"/>
              </a:lnSpc>
            </a:pPr>
            <a:r>
              <a:rPr lang="it-IT" altLang="it-IT" sz="1600" dirty="0">
                <a:solidFill>
                  <a:srgbClr val="000000"/>
                </a:solidFill>
                <a:latin typeface="Verdana" panose="020B0604030504040204" pitchFamily="34" charset="0"/>
              </a:rPr>
              <a:t>La </a:t>
            </a:r>
            <a:r>
              <a:rPr lang="it-IT" altLang="it-IT" sz="1600" i="1" dirty="0">
                <a:solidFill>
                  <a:srgbClr val="000000"/>
                </a:solidFill>
                <a:latin typeface="Verdana" panose="020B0604030504040204" pitchFamily="34" charset="0"/>
              </a:rPr>
              <a:t>ratio</a:t>
            </a:r>
            <a:r>
              <a:rPr lang="it-IT" altLang="it-IT" sz="1600" dirty="0">
                <a:solidFill>
                  <a:srgbClr val="000000"/>
                </a:solidFill>
                <a:latin typeface="Verdana" panose="020B0604030504040204" pitchFamily="34" charset="0"/>
              </a:rPr>
              <a:t> dell’adempimento consiste nel confermare il possesso iniziale ed il mantenimento successivo dei requisiti, che sono condizione fondamentale per il godimento delle agevolazioni previste dalle disposizioni normative, talché la legge prevede che il </a:t>
            </a:r>
            <a:r>
              <a:rPr lang="it-IT" altLang="it-IT" sz="1600" u="sng" dirty="0">
                <a:solidFill>
                  <a:srgbClr val="000000"/>
                </a:solidFill>
                <a:latin typeface="Verdana" panose="020B0604030504040204" pitchFamily="34" charset="0"/>
              </a:rPr>
              <a:t>mancato deposito dell’autocertificazione</a:t>
            </a:r>
            <a:r>
              <a:rPr lang="it-IT" altLang="it-IT" sz="1600" dirty="0">
                <a:solidFill>
                  <a:srgbClr val="000000"/>
                </a:solidFill>
                <a:latin typeface="Verdana" panose="020B0604030504040204" pitchFamily="34" charset="0"/>
              </a:rPr>
              <a:t> nei termini previsti sia </a:t>
            </a:r>
            <a:r>
              <a:rPr lang="it-IT" altLang="it-IT" sz="1600" b="1" dirty="0">
                <a:solidFill>
                  <a:srgbClr val="C00000"/>
                </a:solidFill>
                <a:latin typeface="Verdana" panose="020B0604030504040204" pitchFamily="34" charset="0"/>
              </a:rPr>
              <a:t>equiparata alla perdita dei requisiti ai fini della cancellazione d’ufficio dalla sezione</a:t>
            </a:r>
            <a:r>
              <a:rPr lang="it-IT" altLang="it-IT" sz="1600" dirty="0">
                <a:solidFill>
                  <a:srgbClr val="C00000"/>
                </a:solidFill>
                <a:latin typeface="Verdana" panose="020B0604030504040204" pitchFamily="34" charset="0"/>
              </a:rPr>
              <a:t> </a:t>
            </a:r>
            <a:r>
              <a:rPr lang="it-IT" altLang="it-IT" sz="1600" b="1" dirty="0">
                <a:solidFill>
                  <a:srgbClr val="C00000"/>
                </a:solidFill>
                <a:latin typeface="Verdana" panose="020B0604030504040204" pitchFamily="34" charset="0"/>
              </a:rPr>
              <a:t>speciale </a:t>
            </a:r>
            <a:r>
              <a:rPr lang="it-IT" altLang="it-IT" sz="1600" dirty="0">
                <a:solidFill>
                  <a:srgbClr val="000000"/>
                </a:solidFill>
                <a:latin typeface="Verdana" pitchFamily="32" charset="0"/>
              </a:rPr>
              <a:t>(art. 4, comma 6 D.L. n. 3/2015).</a:t>
            </a:r>
            <a:r>
              <a:rPr lang="it-IT" altLang="it-IT" sz="1600" b="1" dirty="0">
                <a:solidFill>
                  <a:srgbClr val="C00000"/>
                </a:solidFill>
                <a:latin typeface="Verdana" panose="020B0604030504040204" pitchFamily="34" charset="0"/>
              </a:rPr>
              <a:t> </a:t>
            </a:r>
            <a:r>
              <a:rPr lang="it-IT" altLang="it-IT" dirty="0">
                <a:solidFill>
                  <a:srgbClr val="000000"/>
                </a:solidFill>
              </a:rPr>
              <a:t>								</a:t>
            </a:r>
            <a:r>
              <a:rPr lang="it-IT" altLang="it-IT" i="1" dirty="0">
                <a:solidFill>
                  <a:srgbClr val="000000"/>
                </a:solidFill>
              </a:rPr>
              <a:t>	</a:t>
            </a:r>
            <a:r>
              <a:rPr lang="it-IT" altLang="it-IT" dirty="0">
                <a:solidFill>
                  <a:srgbClr val="000000"/>
                </a:solidFill>
              </a:rPr>
              <a:t>	</a:t>
            </a:r>
          </a:p>
        </p:txBody>
      </p:sp>
      <p:pic>
        <p:nvPicPr>
          <p:cNvPr id="6150"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282575"/>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Titolo 1"/>
          <p:cNvSpPr>
            <a:spLocks noGrp="1"/>
          </p:cNvSpPr>
          <p:nvPr>
            <p:ph type="title"/>
          </p:nvPr>
        </p:nvSpPr>
        <p:spPr>
          <a:xfrm>
            <a:off x="685800" y="994397"/>
            <a:ext cx="7770813" cy="923303"/>
          </a:xfrm>
        </p:spPr>
        <p:txBody>
          <a:bodyPr/>
          <a:lstStyle/>
          <a:p>
            <a:pPr algn="ctr" eaLnBrk="1" hangingPunct="1">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Lo scopo dell’adempimento periodico </a:t>
            </a:r>
            <a:br>
              <a:rPr lang="it-IT" altLang="it-IT" sz="2400" b="1" dirty="0">
                <a:solidFill>
                  <a:srgbClr val="C00000"/>
                </a:solidFill>
                <a:latin typeface="Verdana" pitchFamily="32" charset="0"/>
              </a:rPr>
            </a:br>
            <a:r>
              <a:rPr lang="it-IT" altLang="it-IT" sz="2400" b="1" dirty="0">
                <a:solidFill>
                  <a:srgbClr val="C00000"/>
                </a:solidFill>
                <a:latin typeface="Verdana" pitchFamily="32" charset="0"/>
              </a:rPr>
              <a:t>previsto per le PMI innovative</a:t>
            </a:r>
            <a:endParaRPr lang="it-IT"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5CC311CB-9BE0-4FD2-A586-9E61B8F3F6E6}"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6</a:t>
            </a:fld>
            <a:endParaRPr lang="it-IT" altLang="it-IT">
              <a:solidFill>
                <a:srgbClr val="000000"/>
              </a:solidFill>
              <a:latin typeface="Calibri" charset="0"/>
              <a:ea typeface="Arial Unicode MS" charset="-128"/>
              <a:cs typeface="Arial Unicode MS" charset="-128"/>
            </a:endParaRPr>
          </a:p>
        </p:txBody>
      </p:sp>
      <p:sp>
        <p:nvSpPr>
          <p:cNvPr id="7173" name="Rectangle 4"/>
          <p:cNvSpPr>
            <a:spLocks noChangeArrowheads="1"/>
          </p:cNvSpPr>
          <p:nvPr/>
        </p:nvSpPr>
        <p:spPr bwMode="auto">
          <a:xfrm>
            <a:off x="360363" y="1917700"/>
            <a:ext cx="8315325" cy="35995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eaLnBrk="1" hangingPunct="1">
              <a:lnSpc>
                <a:spcPct val="100000"/>
              </a:lnSpc>
              <a:spcBef>
                <a:spcPts val="1000"/>
              </a:spcBef>
            </a:pPr>
            <a:r>
              <a:rPr lang="it-IT" altLang="it-IT" sz="1500" dirty="0">
                <a:solidFill>
                  <a:srgbClr val="000000"/>
                </a:solidFill>
                <a:latin typeface="Verdana" panose="020B0604030504040204" pitchFamily="34" charset="0"/>
              </a:rPr>
              <a:t>L’adempimento deve essere effettuato </a:t>
            </a:r>
            <a:r>
              <a:rPr lang="it-IT" altLang="it-IT" sz="1500" b="1" dirty="0">
                <a:solidFill>
                  <a:srgbClr val="C00000"/>
                </a:solidFill>
                <a:latin typeface="Verdana" panose="020B0604030504040204" pitchFamily="34" charset="0"/>
              </a:rPr>
              <a:t>entro 30 giorni dall'approvazione del bilancio e comunque entro il 31 luglio successivo alla chiusura dell’esercizio </a:t>
            </a:r>
            <a:r>
              <a:rPr lang="it-IT" altLang="it-IT" sz="1500" dirty="0">
                <a:solidFill>
                  <a:srgbClr val="000000"/>
                </a:solidFill>
                <a:latin typeface="Verdana" panose="020B0604030504040204" pitchFamily="34" charset="0"/>
              </a:rPr>
              <a:t>(Circolare </a:t>
            </a:r>
            <a:r>
              <a:rPr lang="it-IT" altLang="it-IT" sz="1500" dirty="0" err="1">
                <a:solidFill>
                  <a:srgbClr val="000000"/>
                </a:solidFill>
                <a:latin typeface="Verdana" panose="020B0604030504040204" pitchFamily="34" charset="0"/>
              </a:rPr>
              <a:t>Mi.S.E</a:t>
            </a:r>
            <a:r>
              <a:rPr lang="it-IT" altLang="it-IT" sz="1500" dirty="0">
                <a:solidFill>
                  <a:srgbClr val="000000"/>
                </a:solidFill>
                <a:latin typeface="Verdana" panose="020B0604030504040204" pitchFamily="34" charset="0"/>
              </a:rPr>
              <a:t>. n. 3722/C del 15 luglio 2019).</a:t>
            </a:r>
          </a:p>
          <a:p>
            <a:pPr algn="just" eaLnBrk="1" hangingPunct="1">
              <a:lnSpc>
                <a:spcPct val="100000"/>
              </a:lnSpc>
              <a:spcBef>
                <a:spcPts val="1000"/>
              </a:spcBef>
            </a:pPr>
            <a:r>
              <a:rPr lang="it-IT" altLang="it-IT" sz="1500" b="1" dirty="0">
                <a:solidFill>
                  <a:srgbClr val="C00000"/>
                </a:solidFill>
                <a:latin typeface="Verdana" panose="020B0604030504040204" pitchFamily="34" charset="0"/>
              </a:rPr>
              <a:t>L’adempimento presuppone </a:t>
            </a:r>
            <a:r>
              <a:rPr lang="it-IT" altLang="it-IT" sz="1500" b="1" i="1" dirty="0">
                <a:solidFill>
                  <a:srgbClr val="C00000"/>
                </a:solidFill>
                <a:latin typeface="Verdana" panose="020B0604030504040204" pitchFamily="34" charset="0"/>
              </a:rPr>
              <a:t>sempre</a:t>
            </a:r>
            <a:r>
              <a:rPr lang="it-IT" altLang="it-IT" sz="1500" b="1" dirty="0">
                <a:solidFill>
                  <a:srgbClr val="C00000"/>
                </a:solidFill>
                <a:latin typeface="Verdana" panose="020B0604030504040204" pitchFamily="34" charset="0"/>
              </a:rPr>
              <a:t> l’approvazione del bilancio d'esercizio</a:t>
            </a:r>
            <a:r>
              <a:rPr lang="it-IT" altLang="it-IT" sz="1500" dirty="0">
                <a:solidFill>
                  <a:srgbClr val="C00000"/>
                </a:solidFill>
                <a:latin typeface="Verdana" panose="020B0604030504040204" pitchFamily="34" charset="0"/>
              </a:rPr>
              <a:t>.</a:t>
            </a:r>
          </a:p>
          <a:p>
            <a:pPr algn="just" eaLnBrk="1" hangingPunct="1">
              <a:lnSpc>
                <a:spcPct val="100000"/>
              </a:lnSpc>
              <a:spcBef>
                <a:spcPts val="1000"/>
              </a:spcBef>
            </a:pPr>
            <a:r>
              <a:rPr lang="it-IT" altLang="it-IT" sz="1500" b="1" dirty="0">
                <a:solidFill>
                  <a:srgbClr val="C00000"/>
                </a:solidFill>
                <a:latin typeface="Verdana" panose="020B0604030504040204" pitchFamily="34" charset="0"/>
              </a:rPr>
              <a:t>Non è possibile depositare la dichiarazione se il bilancio di esercizio non è stato approvato</a:t>
            </a:r>
            <a:r>
              <a:rPr lang="it-IT" altLang="it-IT" sz="1500" dirty="0">
                <a:solidFill>
                  <a:srgbClr val="C00000"/>
                </a:solidFill>
                <a:latin typeface="Verdana" panose="020B0604030504040204" pitchFamily="34" charset="0"/>
              </a:rPr>
              <a:t>.</a:t>
            </a:r>
            <a:endParaRPr lang="it-IT" altLang="it-IT" sz="1500" b="1" dirty="0">
              <a:solidFill>
                <a:srgbClr val="C00000"/>
              </a:solidFill>
              <a:latin typeface="Verdana" panose="020B0604030504040204" pitchFamily="34" charset="0"/>
            </a:endParaRPr>
          </a:p>
          <a:p>
            <a:pPr algn="just" eaLnBrk="1" hangingPunct="1">
              <a:lnSpc>
                <a:spcPct val="100000"/>
              </a:lnSpc>
              <a:spcBef>
                <a:spcPts val="1000"/>
              </a:spcBef>
            </a:pPr>
            <a:r>
              <a:rPr lang="it-IT" altLang="it-IT" sz="1500" b="1" dirty="0">
                <a:solidFill>
                  <a:srgbClr val="C00000"/>
                </a:solidFill>
                <a:latin typeface="Verdana" panose="020B0604030504040204" pitchFamily="34" charset="0"/>
              </a:rPr>
              <a:t>Non è consentito allegare la dichiarazione di conferma del possesso dei requisiti alla domanda relativa al deposito del bilancio d’esercizio, dovendo essere depositata esclusivamente attraverso apposita e separata istanza.</a:t>
            </a:r>
          </a:p>
          <a:p>
            <a:pPr algn="just" eaLnBrk="1" hangingPunct="1">
              <a:lnSpc>
                <a:spcPct val="100000"/>
              </a:lnSpc>
              <a:spcBef>
                <a:spcPts val="1000"/>
              </a:spcBef>
            </a:pPr>
            <a:r>
              <a:rPr lang="it-IT" altLang="it-IT" sz="1500" dirty="0">
                <a:solidFill>
                  <a:srgbClr val="000000"/>
                </a:solidFill>
                <a:latin typeface="Verdana" panose="020B0604030504040204" pitchFamily="34" charset="0"/>
              </a:rPr>
              <a:t>Se la dichiarazione del possesso dei requisiti viene depositata nel Registro </a:t>
            </a:r>
            <a:r>
              <a:rPr lang="it-IT" altLang="it-IT" sz="1500" b="1" u="sng" dirty="0">
                <a:solidFill>
                  <a:srgbClr val="C00000"/>
                </a:solidFill>
                <a:latin typeface="Verdana" panose="020B0604030504040204" pitchFamily="34" charset="0"/>
              </a:rPr>
              <a:t>decorsi i 30 giorni dall’approvazione del bilancio</a:t>
            </a:r>
            <a:r>
              <a:rPr lang="it-IT" altLang="it-IT" sz="1500" dirty="0">
                <a:solidFill>
                  <a:srgbClr val="000000"/>
                </a:solidFill>
                <a:latin typeface="Verdana" panose="020B0604030504040204" pitchFamily="34" charset="0"/>
              </a:rPr>
              <a:t>, verrà applicata una sanzione amministrativa.</a:t>
            </a:r>
            <a:r>
              <a:rPr lang="it-IT" altLang="it-IT" dirty="0">
                <a:solidFill>
                  <a:srgbClr val="000000"/>
                </a:solidFill>
              </a:rPr>
              <a:t>							</a:t>
            </a:r>
            <a:r>
              <a:rPr lang="it-IT" altLang="it-IT" i="1" dirty="0">
                <a:solidFill>
                  <a:srgbClr val="000000"/>
                </a:solidFill>
              </a:rPr>
              <a:t>	</a:t>
            </a:r>
            <a:r>
              <a:rPr lang="it-IT" altLang="it-IT" dirty="0">
                <a:solidFill>
                  <a:srgbClr val="000000"/>
                </a:solidFill>
              </a:rPr>
              <a:t>	</a:t>
            </a:r>
          </a:p>
        </p:txBody>
      </p:sp>
      <p:pic>
        <p:nvPicPr>
          <p:cNvPr id="7174"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282575"/>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040577"/>
            <a:ext cx="7770813" cy="8771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 Termini per l’adempimento periodico previsto per le PMI innovative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a:extLst>
              <a:ext uri="{FF2B5EF4-FFF2-40B4-BE49-F238E27FC236}">
                <a16:creationId xmlns:a16="http://schemas.microsoft.com/office/drawing/2014/main" id="{1B2FC551-8EBB-4091-8250-BE8B08849495}"/>
              </a:ext>
            </a:extLst>
          </p:cNvPr>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lnSpc>
                <a:spcPct val="100000"/>
              </a:lnSpc>
            </a:pPr>
            <a:fld id="{B3B6BD9B-386F-4071-A727-CD54E329F7B1}" type="slidenum">
              <a:rPr lang="it-IT" altLang="it-IT">
                <a:solidFill>
                  <a:srgbClr val="000000"/>
                </a:solidFill>
                <a:latin typeface="Calibri" panose="020F0502020204030204" pitchFamily="34" charset="0"/>
                <a:cs typeface="Arial Unicode MS" charset="0"/>
              </a:rPr>
              <a:pPr algn="r" eaLnBrk="1" hangingPunct="1">
                <a:lnSpc>
                  <a:spcPct val="100000"/>
                </a:lnSpc>
              </a:pPr>
              <a:t>7</a:t>
            </a:fld>
            <a:endParaRPr lang="it-IT" altLang="it-IT">
              <a:solidFill>
                <a:srgbClr val="000000"/>
              </a:solidFill>
              <a:latin typeface="Calibri" panose="020F0502020204030204" pitchFamily="34" charset="0"/>
              <a:cs typeface="Arial Unicode MS" charset="0"/>
            </a:endParaRPr>
          </a:p>
        </p:txBody>
      </p:sp>
      <p:sp>
        <p:nvSpPr>
          <p:cNvPr id="11268" name="Rectangle 3">
            <a:extLst>
              <a:ext uri="{FF2B5EF4-FFF2-40B4-BE49-F238E27FC236}">
                <a16:creationId xmlns:a16="http://schemas.microsoft.com/office/drawing/2014/main" id="{503719A3-9B1C-441D-81A9-41FB4BFF01D1}"/>
              </a:ext>
            </a:extLst>
          </p:cNvPr>
          <p:cNvSpPr>
            <a:spLocks noGrp="1" noChangeArrowheads="1"/>
          </p:cNvSpPr>
          <p:nvPr>
            <p:ph type="title" idx="4294967295"/>
          </p:nvPr>
        </p:nvSpPr>
        <p:spPr bwMode="auto">
          <a:xfrm>
            <a:off x="360363" y="1052736"/>
            <a:ext cx="8388350" cy="93640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spcFirstLastPara="0" vertOverflow="overflow" horzOverflow="overflow" vert="horz" wrap="square" lIns="100800" tIns="50400" rIns="100800" bIns="50400" numCol="1" spcCol="0" rtlCol="0" fromWordArt="0" anchor="t" anchorCtr="0" forceAA="0" compatLnSpc="1">
            <a:prstTxWarp prst="textNoShape">
              <a:avLst/>
            </a:prstTxWarp>
            <a:no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it-IT" altLang="it-IT" sz="2400" b="1" i="0" u="none" strike="noStrike" kern="1200" cap="none" spc="0" normalizeH="0" baseline="0" noProof="0" dirty="0">
                <a:ln>
                  <a:noFill/>
                </a:ln>
                <a:solidFill>
                  <a:srgbClr val="C00000"/>
                </a:solidFill>
                <a:effectLst/>
                <a:uLnTx/>
                <a:uFillTx/>
                <a:latin typeface="Verdana" panose="020B0604030504040204" pitchFamily="34" charset="0"/>
                <a:ea typeface="Microsoft YaHei" panose="020B0503020204020204" pitchFamily="34" charset="-122"/>
                <a:cs typeface="+mn-cs"/>
              </a:rPr>
              <a:t>Chi presenta la</a:t>
            </a:r>
            <a:r>
              <a:rPr kumimoji="0" lang="it-IT" altLang="it-IT" sz="2400" b="1" i="0" u="none" strike="noStrike" kern="1200" cap="none" spc="0" normalizeH="0" noProof="0" dirty="0">
                <a:ln>
                  <a:noFill/>
                </a:ln>
                <a:solidFill>
                  <a:srgbClr val="C00000"/>
                </a:solidFill>
                <a:effectLst/>
                <a:uLnTx/>
                <a:uFillTx/>
                <a:latin typeface="Verdana" panose="020B0604030504040204" pitchFamily="34" charset="0"/>
                <a:ea typeface="Microsoft YaHei" panose="020B0503020204020204" pitchFamily="34" charset="-122"/>
                <a:cs typeface="+mn-cs"/>
              </a:rPr>
              <a:t> domanda per l’adempimento periodico</a:t>
            </a:r>
            <a:endParaRPr kumimoji="0" lang="it-IT" altLang="it-IT" sz="2400" b="1" i="0" u="none" strike="noStrike" kern="1200" cap="none" spc="0" normalizeH="0" baseline="0" noProof="0" dirty="0">
              <a:ln>
                <a:noFill/>
              </a:ln>
              <a:solidFill>
                <a:srgbClr val="C00000"/>
              </a:solidFill>
              <a:effectLst/>
              <a:uLnTx/>
              <a:uFillTx/>
              <a:latin typeface="Verdana" panose="020B0604030504040204" pitchFamily="34" charset="0"/>
              <a:ea typeface="Microsoft YaHei" panose="020B0503020204020204" pitchFamily="34" charset="-122"/>
              <a:cs typeface="+mn-cs"/>
            </a:endParaRPr>
          </a:p>
        </p:txBody>
      </p:sp>
      <p:sp>
        <p:nvSpPr>
          <p:cNvPr id="12292" name="Rectangle 4">
            <a:extLst>
              <a:ext uri="{FF2B5EF4-FFF2-40B4-BE49-F238E27FC236}">
                <a16:creationId xmlns:a16="http://schemas.microsoft.com/office/drawing/2014/main" id="{121F8FBC-CBA9-4F5C-A092-2C229E6D114B}"/>
              </a:ext>
            </a:extLst>
          </p:cNvPr>
          <p:cNvSpPr>
            <a:spLocks noChangeArrowheads="1"/>
          </p:cNvSpPr>
          <p:nvPr/>
        </p:nvSpPr>
        <p:spPr bwMode="auto">
          <a:xfrm>
            <a:off x="360363" y="1989138"/>
            <a:ext cx="8388350" cy="41041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hangingPunct="1">
              <a:lnSpc>
                <a:spcPct val="100000"/>
              </a:lnSpc>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600" dirty="0">
                <a:solidFill>
                  <a:srgbClr val="000000"/>
                </a:solidFill>
                <a:latin typeface="Verdana" pitchFamily="32" charset="0"/>
              </a:rPr>
              <a:t>A seguito dell’entrata in vigore dell’art. 5 del </a:t>
            </a:r>
            <a:r>
              <a:rPr lang="it-IT" sz="1600" dirty="0" err="1">
                <a:solidFill>
                  <a:srgbClr val="000000"/>
                </a:solidFill>
                <a:latin typeface="Verdana" pitchFamily="32" charset="0"/>
              </a:rPr>
              <a:t>D.Lgs.</a:t>
            </a:r>
            <a:r>
              <a:rPr lang="it-IT" sz="1600" dirty="0">
                <a:solidFill>
                  <a:srgbClr val="000000"/>
                </a:solidFill>
                <a:latin typeface="Verdana" pitchFamily="32" charset="0"/>
              </a:rPr>
              <a:t> n. 183/2021, dal 14/12/2021, tutte le istanze di iscrizione o deposito di atti e fatti nel Registro delle Imprese, devono essere obbligatoriamente sottoscritte con firma digitale dai soggetti legittimati o obbligati. Pertanto, a decorrere dalla predetta data, non sono più accettate le domande di iscrizione o deposito, cui sia stata allegata la cd. «procura speciale» conferita ad un intermediario.</a:t>
            </a:r>
          </a:p>
          <a:p>
            <a:pPr algn="just" hangingPunct="1">
              <a:lnSpc>
                <a:spcPct val="100000"/>
              </a:lnSpc>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1600" dirty="0">
              <a:solidFill>
                <a:srgbClr val="000000"/>
              </a:solidFill>
              <a:latin typeface="Verdana" pitchFamily="32" charset="0"/>
            </a:endParaRPr>
          </a:p>
          <a:p>
            <a:pPr algn="just" hangingPunct="1">
              <a:lnSpc>
                <a:spcPct val="100000"/>
              </a:lnSpc>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600" dirty="0">
                <a:solidFill>
                  <a:srgbClr val="000000"/>
                </a:solidFill>
                <a:latin typeface="Verdana" pitchFamily="32" charset="0"/>
              </a:rPr>
              <a:t>Il soggetto obbligato ad effettuare gli adempimenti periodici è </a:t>
            </a:r>
            <a:r>
              <a:rPr lang="it-IT" sz="1600" b="1" dirty="0">
                <a:solidFill>
                  <a:srgbClr val="C00000"/>
                </a:solidFill>
                <a:latin typeface="Verdana" pitchFamily="32" charset="0"/>
              </a:rPr>
              <a:t>il legale rappresentante della società risultante dal Registro delle Imprese</a:t>
            </a:r>
            <a:r>
              <a:rPr lang="it-IT" sz="1600" dirty="0">
                <a:solidFill>
                  <a:srgbClr val="000000"/>
                </a:solidFill>
                <a:latin typeface="Verdana" pitchFamily="32" charset="0"/>
              </a:rPr>
              <a:t>.</a:t>
            </a:r>
          </a:p>
          <a:p>
            <a:pPr marL="215900" indent="-215900" algn="just" hangingPunct="1">
              <a:lnSpc>
                <a:spcPct val="100000"/>
              </a:lnSpc>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1600" dirty="0">
              <a:solidFill>
                <a:srgbClr val="000000"/>
              </a:solidFill>
              <a:latin typeface="Verdana" pitchFamily="32" charset="0"/>
            </a:endParaRPr>
          </a:p>
          <a:p>
            <a:pPr marL="3175" indent="-3175" algn="just" hangingPunct="1">
              <a:lnSpc>
                <a:spcPct val="100000"/>
              </a:lnSpc>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600" dirty="0">
                <a:solidFill>
                  <a:srgbClr val="000000"/>
                </a:solidFill>
                <a:latin typeface="Verdana" pitchFamily="32" charset="0"/>
              </a:rPr>
              <a:t>Rimane ferma la possibilità, prevista dall’art. 31 della L. n. 340/2000, per i professionisti iscritti nella sezione «A» dell’Albo dei commercialisti e degli esperti contabili, incaricati dal legale rappresentante della società, di richiedere il deposito dell’attestazione della conferma del possesso dei requisiti nel Registro delle Imprese, sottoscrivendo digitalmente le distinte Comunica/Fedra.</a:t>
            </a:r>
          </a:p>
        </p:txBody>
      </p:sp>
      <p:pic>
        <p:nvPicPr>
          <p:cNvPr id="11270" name="Picture 5" descr="Logo Camera">
            <a:extLst>
              <a:ext uri="{FF2B5EF4-FFF2-40B4-BE49-F238E27FC236}">
                <a16:creationId xmlns:a16="http://schemas.microsoft.com/office/drawing/2014/main" id="{87AA998D-53BD-4D20-AD91-AB633C2FF05A}"/>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27539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2">
            <a:extLst>
              <a:ext uri="{FF2B5EF4-FFF2-40B4-BE49-F238E27FC236}">
                <a16:creationId xmlns:a16="http://schemas.microsoft.com/office/drawing/2014/main" id="{1B2FC551-8EBB-4091-8250-BE8B08849495}"/>
              </a:ext>
            </a:extLst>
          </p:cNvPr>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Lst>
              <a:defRPr>
                <a:solidFill>
                  <a:schemeClr val="tx1"/>
                </a:solidFill>
                <a:latin typeface="Arial" panose="020B0604020202020204" pitchFamily="34" charset="0"/>
                <a:ea typeface="Microsoft YaHei" panose="020B0503020204020204" pitchFamily="34" charset="-122"/>
              </a:defRPr>
            </a:lvl9pPr>
          </a:lstStyle>
          <a:p>
            <a:pPr algn="r" eaLnBrk="1" hangingPunct="1">
              <a:lnSpc>
                <a:spcPct val="100000"/>
              </a:lnSpc>
            </a:pPr>
            <a:fld id="{B3B6BD9B-386F-4071-A727-CD54E329F7B1}" type="slidenum">
              <a:rPr lang="it-IT" altLang="it-IT">
                <a:solidFill>
                  <a:srgbClr val="000000"/>
                </a:solidFill>
                <a:latin typeface="Calibri" panose="020F0502020204030204" pitchFamily="34" charset="0"/>
                <a:cs typeface="Arial Unicode MS" charset="0"/>
              </a:rPr>
              <a:pPr algn="r" eaLnBrk="1" hangingPunct="1">
                <a:lnSpc>
                  <a:spcPct val="100000"/>
                </a:lnSpc>
              </a:pPr>
              <a:t>8</a:t>
            </a:fld>
            <a:endParaRPr lang="it-IT" altLang="it-IT">
              <a:solidFill>
                <a:srgbClr val="000000"/>
              </a:solidFill>
              <a:latin typeface="Calibri" panose="020F0502020204030204" pitchFamily="34" charset="0"/>
              <a:cs typeface="Arial Unicode MS" charset="0"/>
            </a:endParaRPr>
          </a:p>
        </p:txBody>
      </p:sp>
      <p:sp>
        <p:nvSpPr>
          <p:cNvPr id="11268" name="Rectangle 3">
            <a:extLst>
              <a:ext uri="{FF2B5EF4-FFF2-40B4-BE49-F238E27FC236}">
                <a16:creationId xmlns:a16="http://schemas.microsoft.com/office/drawing/2014/main" id="{503719A3-9B1C-441D-81A9-41FB4BFF01D1}"/>
              </a:ext>
            </a:extLst>
          </p:cNvPr>
          <p:cNvSpPr>
            <a:spLocks noGrp="1" noChangeArrowheads="1"/>
          </p:cNvSpPr>
          <p:nvPr>
            <p:ph type="title" idx="4294967295"/>
          </p:nvPr>
        </p:nvSpPr>
        <p:spPr bwMode="auto">
          <a:xfrm>
            <a:off x="360363" y="1052736"/>
            <a:ext cx="8388350" cy="936402"/>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rot="0" spcFirstLastPara="0" vertOverflow="overflow" horzOverflow="overflow" vert="horz" wrap="square" lIns="100800" tIns="50400" rIns="100800" bIns="50400" numCol="1" spcCol="0" rtlCol="0" fromWordArt="0" anchor="t" anchorCtr="0" forceAA="0" compatLnSpc="1">
            <a:prstTxWarp prst="textNoShape">
              <a:avLst/>
            </a:prstTxWarp>
            <a:noAutofit/>
          </a:bodyPr>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panose="020B0604020202020204" pitchFamily="34" charset="0"/>
                <a:ea typeface="Microsoft YaHei" panose="020B0503020204020204" pitchFamily="34" charset="-122"/>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it-IT" altLang="it-IT" sz="2400" b="1" i="0" u="none" strike="noStrike" kern="1200" cap="none" spc="0" normalizeH="0" baseline="0" noProof="0" dirty="0">
                <a:ln>
                  <a:noFill/>
                </a:ln>
                <a:solidFill>
                  <a:srgbClr val="C00000"/>
                </a:solidFill>
                <a:effectLst/>
                <a:uLnTx/>
                <a:uFillTx/>
                <a:latin typeface="Verdana" panose="020B0604030504040204" pitchFamily="34" charset="0"/>
                <a:ea typeface="Microsoft YaHei" panose="020B0503020204020204" pitchFamily="34" charset="-122"/>
                <a:cs typeface="+mn-cs"/>
              </a:rPr>
              <a:t>… segue Chi presenta la</a:t>
            </a:r>
            <a:r>
              <a:rPr kumimoji="0" lang="it-IT" altLang="it-IT" sz="2400" b="1" i="0" u="none" strike="noStrike" kern="1200" cap="none" spc="0" normalizeH="0" noProof="0" dirty="0">
                <a:ln>
                  <a:noFill/>
                </a:ln>
                <a:solidFill>
                  <a:srgbClr val="C00000"/>
                </a:solidFill>
                <a:effectLst/>
                <a:uLnTx/>
                <a:uFillTx/>
                <a:latin typeface="Verdana" panose="020B0604030504040204" pitchFamily="34" charset="0"/>
                <a:ea typeface="Microsoft YaHei" panose="020B0503020204020204" pitchFamily="34" charset="-122"/>
                <a:cs typeface="+mn-cs"/>
              </a:rPr>
              <a:t> domanda per l’adempimento periodico</a:t>
            </a:r>
            <a:endParaRPr kumimoji="0" lang="it-IT" altLang="it-IT" sz="2400" b="1" i="0" u="none" strike="noStrike" kern="1200" cap="none" spc="0" normalizeH="0" baseline="0" noProof="0" dirty="0">
              <a:ln>
                <a:noFill/>
              </a:ln>
              <a:solidFill>
                <a:srgbClr val="C00000"/>
              </a:solidFill>
              <a:effectLst/>
              <a:uLnTx/>
              <a:uFillTx/>
              <a:latin typeface="Verdana" panose="020B0604030504040204" pitchFamily="34" charset="0"/>
              <a:ea typeface="Microsoft YaHei" panose="020B0503020204020204" pitchFamily="34" charset="-122"/>
              <a:cs typeface="+mn-cs"/>
            </a:endParaRPr>
          </a:p>
        </p:txBody>
      </p:sp>
      <p:sp>
        <p:nvSpPr>
          <p:cNvPr id="12292" name="Rectangle 4">
            <a:extLst>
              <a:ext uri="{FF2B5EF4-FFF2-40B4-BE49-F238E27FC236}">
                <a16:creationId xmlns:a16="http://schemas.microsoft.com/office/drawing/2014/main" id="{121F8FBC-CBA9-4F5C-A092-2C229E6D114B}"/>
              </a:ext>
            </a:extLst>
          </p:cNvPr>
          <p:cNvSpPr>
            <a:spLocks noChangeArrowheads="1"/>
          </p:cNvSpPr>
          <p:nvPr/>
        </p:nvSpPr>
        <p:spPr bwMode="auto">
          <a:xfrm>
            <a:off x="360363" y="1989138"/>
            <a:ext cx="8388350" cy="30960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just" hangingPunct="1">
              <a:lnSpc>
                <a:spcPct val="100000"/>
              </a:lnSpc>
              <a:buSzPct val="25000"/>
              <a:buFont typeface="StarSymbol" charset="0"/>
              <a:buChar char="l"/>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700" dirty="0">
                <a:solidFill>
                  <a:srgbClr val="000000"/>
                </a:solidFill>
                <a:latin typeface="Verdana" pitchFamily="32" charset="0"/>
                <a:ea typeface="Microsoft YaHei" charset="-122"/>
              </a:rPr>
              <a:t>Il legale rappresentante è sempre tenuto a </a:t>
            </a:r>
            <a:r>
              <a:rPr lang="it-IT" sz="1700" b="1" dirty="0">
                <a:solidFill>
                  <a:srgbClr val="C00000"/>
                </a:solidFill>
                <a:latin typeface="Verdana" pitchFamily="32" charset="0"/>
                <a:ea typeface="Microsoft YaHei" charset="-122"/>
              </a:rPr>
              <a:t>firmare digitalmente, con il proprio dispositivo di firma digitale (con formato di firma CADES che aggiunge al file pdf l’estensione .p7m), la dichiarazione di possesso dei requisiti predisposta in formato pdf/A-1a o pdf/A-1b.</a:t>
            </a:r>
          </a:p>
          <a:p>
            <a:pPr algn="just" hangingPunct="1">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1700" b="1" dirty="0">
              <a:solidFill>
                <a:srgbClr val="000000"/>
              </a:solidFill>
              <a:latin typeface="Verdana" pitchFamily="32" charset="0"/>
              <a:ea typeface="Microsoft YaHei" charset="-122"/>
            </a:endParaRPr>
          </a:p>
          <a:p>
            <a:pPr algn="just" hangingPunct="1">
              <a:lnSpc>
                <a:spcPct val="100000"/>
              </a:lnSpc>
              <a:buSzPct val="25000"/>
              <a:buFont typeface="StarSymbol" charset="0"/>
              <a:buChar char="l"/>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700" dirty="0">
                <a:solidFill>
                  <a:srgbClr val="000000"/>
                </a:solidFill>
                <a:latin typeface="Verdana" pitchFamily="32" charset="0"/>
                <a:ea typeface="Microsoft YaHei" charset="-122"/>
              </a:rPr>
              <a:t>L’autocertificazione è disponibile online all’indirizzo:</a:t>
            </a:r>
          </a:p>
          <a:p>
            <a:pPr algn="just" hangingPunct="1">
              <a:lnSpc>
                <a:spcPct val="100000"/>
              </a:lnSpc>
              <a:buSzPct val="25000"/>
              <a:buFont typeface="StarSymbol" charset="0"/>
              <a:buChar char="l"/>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700" b="1" dirty="0">
                <a:solidFill>
                  <a:schemeClr val="accent6"/>
                </a:solidFill>
                <a:latin typeface="Verdana" pitchFamily="32" charset="0"/>
                <a:ea typeface="Microsoft YaHei" charset="-122"/>
              </a:rPr>
              <a:t>http://startup.registroimprese.it/isin/static/startup/document/Modello_Autodichiarazione_PMI_Innovativa.pdf</a:t>
            </a:r>
          </a:p>
          <a:p>
            <a:pPr algn="just" hangingPunct="1">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endParaRPr lang="it-IT" sz="1700" dirty="0">
              <a:solidFill>
                <a:srgbClr val="000000"/>
              </a:solidFill>
              <a:latin typeface="Verdana" pitchFamily="32" charset="0"/>
              <a:ea typeface="Microsoft YaHei" charset="-122"/>
            </a:endParaRPr>
          </a:p>
          <a:p>
            <a:pPr algn="just" hangingPunct="1">
              <a:lnSpc>
                <a:spcPct val="100000"/>
              </a:lnSpc>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it-IT" sz="1700" dirty="0">
                <a:solidFill>
                  <a:srgbClr val="000000"/>
                </a:solidFill>
                <a:latin typeface="Verdana" pitchFamily="32" charset="0"/>
                <a:ea typeface="Microsoft YaHei" charset="-122"/>
              </a:rPr>
              <a:t>ATTENZIONE: verificare sempre che il link indicato indirizzi alla modulistica aggiornata. Consultare la piattaforma startup.registroimprese.it </a:t>
            </a:r>
          </a:p>
        </p:txBody>
      </p:sp>
      <p:pic>
        <p:nvPicPr>
          <p:cNvPr id="11270" name="Picture 5" descr="Logo Camera">
            <a:extLst>
              <a:ext uri="{FF2B5EF4-FFF2-40B4-BE49-F238E27FC236}">
                <a16:creationId xmlns:a16="http://schemas.microsoft.com/office/drawing/2014/main" id="{87AA998D-53BD-4D20-AD91-AB633C2FF05A}"/>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279400"/>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437321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2"/>
          <p:cNvSpPr txBox="1">
            <a:spLocks noChangeArrowheads="1"/>
          </p:cNvSpPr>
          <p:nvPr/>
        </p:nvSpPr>
        <p:spPr bwMode="auto">
          <a:xfrm>
            <a:off x="6553200" y="6356350"/>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Lst>
              <a:defRPr>
                <a:solidFill>
                  <a:schemeClr val="tx1"/>
                </a:solidFill>
                <a:latin typeface="Arial" charset="0"/>
                <a:ea typeface="Microsoft YaHei" charset="-122"/>
              </a:defRPr>
            </a:lvl1pPr>
            <a:lvl2pPr>
              <a:tabLst>
                <a:tab pos="723900" algn="l"/>
                <a:tab pos="1447800" algn="l"/>
              </a:tabLst>
              <a:defRPr>
                <a:solidFill>
                  <a:schemeClr val="tx1"/>
                </a:solidFill>
                <a:latin typeface="Arial" charset="0"/>
                <a:ea typeface="Microsoft YaHei" charset="-122"/>
              </a:defRPr>
            </a:lvl2pPr>
            <a:lvl3pPr>
              <a:tabLst>
                <a:tab pos="723900" algn="l"/>
                <a:tab pos="1447800" algn="l"/>
              </a:tabLst>
              <a:defRPr>
                <a:solidFill>
                  <a:schemeClr val="tx1"/>
                </a:solidFill>
                <a:latin typeface="Arial" charset="0"/>
                <a:ea typeface="Microsoft YaHei" charset="-122"/>
              </a:defRPr>
            </a:lvl3pPr>
            <a:lvl4pPr>
              <a:tabLst>
                <a:tab pos="723900" algn="l"/>
                <a:tab pos="1447800" algn="l"/>
              </a:tabLst>
              <a:defRPr>
                <a:solidFill>
                  <a:schemeClr val="tx1"/>
                </a:solidFill>
                <a:latin typeface="Arial" charset="0"/>
                <a:ea typeface="Microsoft YaHei" charset="-122"/>
              </a:defRPr>
            </a:lvl4pPr>
            <a:lvl5pPr>
              <a:tabLst>
                <a:tab pos="723900" algn="l"/>
                <a:tab pos="1447800" algn="l"/>
              </a:tabLst>
              <a:defRPr>
                <a:solidFill>
                  <a:schemeClr val="tx1"/>
                </a:solidFill>
                <a:latin typeface="Arial" charset="0"/>
                <a:ea typeface="Microsoft YaHei" charset="-122"/>
              </a:defRPr>
            </a:lvl5pPr>
            <a:lvl6pPr marL="25146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6pPr>
            <a:lvl7pPr marL="29718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7pPr>
            <a:lvl8pPr marL="34290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8pPr>
            <a:lvl9pPr marL="3886200" indent="-228600" defTabSz="449263" eaLnBrk="0" fontAlgn="base" hangingPunct="0">
              <a:spcBef>
                <a:spcPct val="0"/>
              </a:spcBef>
              <a:spcAft>
                <a:spcPct val="0"/>
              </a:spcAft>
              <a:tabLst>
                <a:tab pos="723900" algn="l"/>
                <a:tab pos="1447800" algn="l"/>
              </a:tabLst>
              <a:defRPr>
                <a:solidFill>
                  <a:schemeClr val="tx1"/>
                </a:solidFill>
                <a:latin typeface="Arial" charset="0"/>
                <a:ea typeface="Microsoft YaHei" charset="-122"/>
              </a:defRPr>
            </a:lvl9pPr>
          </a:lstStyle>
          <a:p>
            <a:pPr algn="r" eaLnBrk="1" hangingPunct="1">
              <a:buClr>
                <a:srgbClr val="000000"/>
              </a:buClr>
              <a:buSzPct val="100000"/>
              <a:buFont typeface="Times New Roman" pitchFamily="16" charset="0"/>
              <a:buNone/>
            </a:pPr>
            <a:fld id="{6E2A894A-35C5-4B3E-A82E-397EFC5CD223}" type="slidenum">
              <a:rPr lang="it-IT" altLang="it-IT">
                <a:solidFill>
                  <a:srgbClr val="000000"/>
                </a:solidFill>
                <a:latin typeface="Calibri" charset="0"/>
                <a:ea typeface="Arial Unicode MS" charset="-128"/>
                <a:cs typeface="Arial Unicode MS" charset="-128"/>
              </a:rPr>
              <a:pPr algn="r" eaLnBrk="1" hangingPunct="1">
                <a:buClr>
                  <a:srgbClr val="000000"/>
                </a:buClr>
                <a:buSzPct val="100000"/>
                <a:buFont typeface="Times New Roman" pitchFamily="16" charset="0"/>
                <a:buNone/>
              </a:pPr>
              <a:t>9</a:t>
            </a:fld>
            <a:endParaRPr lang="it-IT" altLang="it-IT">
              <a:solidFill>
                <a:srgbClr val="000000"/>
              </a:solidFill>
              <a:latin typeface="Calibri" charset="0"/>
              <a:ea typeface="Arial Unicode MS" charset="-128"/>
              <a:cs typeface="Arial Unicode MS" charset="-128"/>
            </a:endParaRPr>
          </a:p>
        </p:txBody>
      </p:sp>
      <p:sp>
        <p:nvSpPr>
          <p:cNvPr id="8197" name="Rectangle 4"/>
          <p:cNvSpPr>
            <a:spLocks noChangeArrowheads="1"/>
          </p:cNvSpPr>
          <p:nvPr/>
        </p:nvSpPr>
        <p:spPr bwMode="auto">
          <a:xfrm>
            <a:off x="360363" y="1870075"/>
            <a:ext cx="8316912" cy="362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marL="285750" indent="-284163" algn="just"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In occasione dell’adempimento annuale </a:t>
            </a:r>
            <a:r>
              <a:rPr lang="it-IT" altLang="it-IT" sz="1600" b="1" dirty="0">
                <a:solidFill>
                  <a:srgbClr val="C00000"/>
                </a:solidFill>
                <a:latin typeface="Verdana" pitchFamily="32" charset="0"/>
              </a:rPr>
              <a:t>deve essere dichiarato</a:t>
            </a:r>
            <a:r>
              <a:rPr lang="it-IT" altLang="it-IT" sz="1600" b="1" dirty="0">
                <a:solidFill>
                  <a:srgbClr val="000000"/>
                </a:solidFill>
                <a:latin typeface="Verdana" pitchFamily="32" charset="0"/>
              </a:rPr>
              <a:t> </a:t>
            </a:r>
            <a:r>
              <a:rPr lang="it-IT" altLang="it-IT" sz="1600" dirty="0">
                <a:solidFill>
                  <a:srgbClr val="000000"/>
                </a:solidFill>
                <a:latin typeface="Verdana" pitchFamily="32" charset="0"/>
              </a:rPr>
              <a:t>che:</a:t>
            </a:r>
          </a:p>
          <a:p>
            <a:pPr marL="285750" indent="-284163" algn="just" eaLnBrk="1" hangingPunct="1">
              <a:spcBef>
                <a:spcPts val="1000"/>
              </a:spcBef>
              <a:buClr>
                <a:srgbClr val="000000"/>
              </a:buClr>
              <a:buSzPct val="7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la PMI </a:t>
            </a:r>
            <a:r>
              <a:rPr lang="it-IT" altLang="it-IT" sz="1600" b="1" dirty="0">
                <a:solidFill>
                  <a:srgbClr val="C00000"/>
                </a:solidFill>
                <a:latin typeface="Verdana" pitchFamily="32" charset="0"/>
              </a:rPr>
              <a:t>è residente in Italia</a:t>
            </a:r>
            <a:r>
              <a:rPr lang="it-IT" altLang="it-IT" sz="1600" dirty="0">
                <a:solidFill>
                  <a:srgbClr val="000000"/>
                </a:solidFill>
                <a:latin typeface="Verdana" pitchFamily="32" charset="0"/>
              </a:rPr>
              <a:t> ai sensi dell'articolo 73 del decreto del Presidente della Repubblica 22 dicembre 1986, n. 917, o in uno degli Stati membri dell'</a:t>
            </a:r>
            <a:r>
              <a:rPr lang="it-IT" altLang="it-IT" sz="1600" b="1" dirty="0">
                <a:solidFill>
                  <a:srgbClr val="C00000"/>
                </a:solidFill>
                <a:latin typeface="Verdana" pitchFamily="32" charset="0"/>
              </a:rPr>
              <a:t>Unione Europea o in Stati aderenti all'Accordo sullo spazio economico europeo</a:t>
            </a:r>
            <a:r>
              <a:rPr lang="it-IT" altLang="it-IT" sz="1600" dirty="0">
                <a:solidFill>
                  <a:srgbClr val="C00000"/>
                </a:solidFill>
                <a:latin typeface="Verdana" pitchFamily="32" charset="0"/>
              </a:rPr>
              <a:t>, </a:t>
            </a:r>
            <a:r>
              <a:rPr lang="it-IT" altLang="it-IT" sz="1600" b="1" dirty="0">
                <a:solidFill>
                  <a:srgbClr val="C00000"/>
                </a:solidFill>
                <a:latin typeface="Verdana" pitchFamily="32" charset="0"/>
              </a:rPr>
              <a:t>purché abbia una sede produttiva o una filiale in Italia</a:t>
            </a:r>
            <a:r>
              <a:rPr lang="it-IT" altLang="it-IT" sz="1600" dirty="0">
                <a:solidFill>
                  <a:srgbClr val="000000"/>
                </a:solidFill>
                <a:latin typeface="Verdana" pitchFamily="32" charset="0"/>
              </a:rPr>
              <a:t>; </a:t>
            </a:r>
          </a:p>
          <a:p>
            <a:pPr marL="285750" indent="-284163" algn="just" eaLnBrk="1" hangingPunct="1">
              <a:spcBef>
                <a:spcPts val="1000"/>
              </a:spcBef>
              <a:buClr>
                <a:srgbClr val="000000"/>
              </a:buClr>
              <a:buSzPct val="7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b="1" dirty="0">
                <a:solidFill>
                  <a:srgbClr val="C00000"/>
                </a:solidFill>
                <a:latin typeface="Verdana" pitchFamily="32" charset="0"/>
              </a:rPr>
              <a:t>l'ultimo bilancio</a:t>
            </a:r>
            <a:r>
              <a:rPr lang="it-IT" altLang="it-IT" sz="1600" dirty="0">
                <a:solidFill>
                  <a:srgbClr val="000000"/>
                </a:solidFill>
                <a:latin typeface="Verdana" pitchFamily="32" charset="0"/>
              </a:rPr>
              <a:t> e l'eventuale bilancio consolidato sia certificato da un revisore contabile o da una società di revisione iscritti nel registro dei revisori contabili;</a:t>
            </a:r>
          </a:p>
          <a:p>
            <a:pPr marL="285750" indent="-284163" algn="just" eaLnBrk="1" hangingPunct="1">
              <a:spcBef>
                <a:spcPts val="1000"/>
              </a:spcBef>
              <a:buClr>
                <a:srgbClr val="000000"/>
              </a:buClr>
              <a:buSzPct val="7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le azioni della PMI </a:t>
            </a:r>
            <a:r>
              <a:rPr lang="it-IT" altLang="it-IT" sz="1600" b="1" dirty="0">
                <a:solidFill>
                  <a:srgbClr val="C00000"/>
                </a:solidFill>
                <a:latin typeface="Verdana" pitchFamily="32" charset="0"/>
              </a:rPr>
              <a:t>non sono quotate in un mercato regolamentato</a:t>
            </a:r>
            <a:r>
              <a:rPr lang="it-IT" altLang="it-IT" sz="1600" dirty="0">
                <a:solidFill>
                  <a:srgbClr val="000000"/>
                </a:solidFill>
                <a:latin typeface="Verdana" pitchFamily="32" charset="0"/>
              </a:rPr>
              <a:t>; </a:t>
            </a:r>
          </a:p>
          <a:p>
            <a:pPr marL="285750" indent="-284163" algn="just" eaLnBrk="1" hangingPunct="1">
              <a:spcBef>
                <a:spcPts val="1000"/>
              </a:spcBef>
              <a:buClr>
                <a:srgbClr val="000000"/>
              </a:buClr>
              <a:buSzPct val="75000"/>
              <a:buFont typeface="Wingdings"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1600" dirty="0">
                <a:solidFill>
                  <a:srgbClr val="000000"/>
                </a:solidFill>
                <a:latin typeface="Verdana" pitchFamily="32" charset="0"/>
              </a:rPr>
              <a:t>la PMI non risulta iscritta nella sezione speciale delle startup innovative e degli incubatori certificati del Registro delle Imprese.</a:t>
            </a:r>
          </a:p>
          <a:p>
            <a:pPr marL="285750" indent="-284163" algn="r" eaLnBrk="1" hangingPunct="1">
              <a:spcBef>
                <a:spcPts val="10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it-IT" altLang="it-IT" dirty="0">
              <a:solidFill>
                <a:srgbClr val="000000"/>
              </a:solidFill>
              <a:latin typeface="Calibri" charset="0"/>
            </a:endParaRPr>
          </a:p>
        </p:txBody>
      </p:sp>
      <p:pic>
        <p:nvPicPr>
          <p:cNvPr id="8198" name="Picture 5" descr="Logo Came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282575"/>
            <a:ext cx="2603500" cy="62547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3"/>
          <p:cNvSpPr>
            <a:spLocks noGrp="1" noChangeArrowheads="1"/>
          </p:cNvSpPr>
          <p:nvPr>
            <p:ph type="title"/>
          </p:nvPr>
        </p:nvSpPr>
        <p:spPr bwMode="auto">
          <a:xfrm>
            <a:off x="685800" y="1049813"/>
            <a:ext cx="7770813" cy="820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0800" tIns="50400" rIns="100800" bIns="50400"/>
          <a:lstStyle/>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La dichiarazione di conferma dei requisiti di </a:t>
            </a:r>
          </a:p>
          <a:p>
            <a:pPr algn="ctr" eaLnBrk="1" hangingPunct="1">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b="1" dirty="0">
                <a:solidFill>
                  <a:srgbClr val="C00000"/>
                </a:solidFill>
                <a:latin typeface="Verdana" pitchFamily="32" charset="0"/>
              </a:rPr>
              <a:t>PMI innovativa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Microsoft YaHei" charset="-122"/>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4191</Words>
  <Application>Microsoft Office PowerPoint</Application>
  <PresentationFormat>Presentazione su schermo (4:3)</PresentationFormat>
  <Paragraphs>249</Paragraphs>
  <Slides>27</Slides>
  <Notes>27</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27</vt:i4>
      </vt:variant>
    </vt:vector>
  </HeadingPairs>
  <TitlesOfParts>
    <vt:vector size="34" baseType="lpstr">
      <vt:lpstr>Arial</vt:lpstr>
      <vt:lpstr>Calibri</vt:lpstr>
      <vt:lpstr>StarSymbol</vt:lpstr>
      <vt:lpstr>Times New Roman</vt:lpstr>
      <vt:lpstr>Verdana</vt:lpstr>
      <vt:lpstr>Wingdings</vt:lpstr>
      <vt:lpstr>Tema di Office</vt:lpstr>
      <vt:lpstr>Le PMI innovative Guida per la conferma annuale dei requisiti</vt:lpstr>
      <vt:lpstr>Perché questa Guida</vt:lpstr>
      <vt:lpstr>Modifiche introdotte dal decreto-legge 135/2018 conv. con legge 12/2019</vt:lpstr>
      <vt:lpstr>Qual è l’adempimento periodico</vt:lpstr>
      <vt:lpstr>Lo scopo dell’adempimento periodico  previsto per le PMI innovative</vt:lpstr>
      <vt:lpstr> Termini per l’adempimento periodico previsto per le PMI innovative</vt:lpstr>
      <vt:lpstr>Chi presenta la domanda per l’adempimento periodico</vt:lpstr>
      <vt:lpstr>… segue Chi presenta la domanda per l’adempimento periodico</vt:lpstr>
      <vt:lpstr>La dichiarazione di conferma dei requisiti di  PMI innovativa</vt:lpstr>
      <vt:lpstr>segue … La dichiarazione di conferma dei requisiti di PMI innovativa</vt:lpstr>
      <vt:lpstr>La certificazione del bilancio e la nomina dell’Organo di revisione</vt:lpstr>
      <vt:lpstr>Predisposizione della domanda telematica AVVERTENZE GENERALI</vt:lpstr>
      <vt:lpstr>La pratica telematica per la dichiarazione annuale di conferma dei requisiti (software DIRE predisposizione e trasmissione al Registro delle Imprese) https://dire.registroimprese.it/direWeb/home</vt:lpstr>
      <vt:lpstr>La pratica telematica per la dichiarazione annuale di conferma dei requisiti (… segue software DIRE per predisposizione e tramissione al Registro delle Imprese) https://starweb.infocamere.it/starweb/index.jsp</vt:lpstr>
      <vt:lpstr>La pratica telematica per la dichiarazione annuale di conferma dei requisiti (software ComUnica Starweb per predisposizione e tramissione al Registro delle Imprese) https://starweb.infocamere.it/starweb/index.jsp</vt:lpstr>
      <vt:lpstr>La pratica telematica per la dichiarazione annuale di conferma dei requisiti (… segue software ComUnica Starweb per predisposizione e trasmissione al Registro delle Imprese) https://starweb.infocamere.it/starweb/index.jsp</vt:lpstr>
      <vt:lpstr>La pratica telematica per la dichiarazione annuale di conferma dei requisiti (software FedraPLUS per la predisposizione) https://webtelemaco.infocamere.it/newt/rootdata/swfedraplus6/FedraPlus_99newdloadsft_fd_6.htm più ComUnica per la trasmissione al Registro delle Imprese http://downloadcomunica.infocamere.it/comunica_webinstaller/ </vt:lpstr>
      <vt:lpstr>La pratica telematica per la dichiarazione annuale di conferma dei requisiti (… segue software FedraPLUS per la predisposizione) https://webtelemaco.infocamere.it/newt/rootdata/swfedraplus6/FedraPlus_99newdloadsft_fd_6.htm più ComUnica per la trasmissione al Registro delle Imprese http://downloadcomunica.infocamere.it/comunica_webinstaller/ </vt:lpstr>
      <vt:lpstr>Le spese in ricerca e sviluppo</vt:lpstr>
      <vt:lpstr>Imposta di bollo e diritti di segreteria</vt:lpstr>
      <vt:lpstr>F.A.Q. (domande frequenti) 1/6</vt:lpstr>
      <vt:lpstr>F.A.Q. (domande frequenti) 2/6</vt:lpstr>
      <vt:lpstr>F.A.Q. (domande frequenti) 3/6</vt:lpstr>
      <vt:lpstr>F.A.Q. (domande frequenti) 4/6</vt:lpstr>
      <vt:lpstr>F.A.Q. (domande frequenti) 5/6</vt:lpstr>
      <vt:lpstr>F.A.Q. (domande frequenti) 6/6</vt:lpstr>
      <vt:lpstr>Grazie per l’attenzione!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Pasquale Cristiano</dc:creator>
  <cp:lastModifiedBy>FSO Italy OEM3</cp:lastModifiedBy>
  <cp:revision>53</cp:revision>
  <cp:lastPrinted>2022-06-20T11:56:34Z</cp:lastPrinted>
  <dcterms:created xsi:type="dcterms:W3CDTF">1601-01-01T00:00:00Z</dcterms:created>
  <dcterms:modified xsi:type="dcterms:W3CDTF">2022-07-07T09:02:57Z</dcterms:modified>
</cp:coreProperties>
</file>