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77" r:id="rId1"/>
  </p:sldMasterIdLst>
  <p:notesMasterIdLst>
    <p:notesMasterId r:id="rId19"/>
  </p:notesMasterIdLst>
  <p:sldIdLst>
    <p:sldId id="256" r:id="rId2"/>
    <p:sldId id="257" r:id="rId3"/>
    <p:sldId id="258" r:id="rId4"/>
    <p:sldId id="279" r:id="rId5"/>
    <p:sldId id="280" r:id="rId6"/>
    <p:sldId id="274" r:id="rId7"/>
    <p:sldId id="282" r:id="rId8"/>
    <p:sldId id="268" r:id="rId9"/>
    <p:sldId id="271" r:id="rId10"/>
    <p:sldId id="263" r:id="rId11"/>
    <p:sldId id="269" r:id="rId12"/>
    <p:sldId id="272" r:id="rId13"/>
    <p:sldId id="276" r:id="rId14"/>
    <p:sldId id="273" r:id="rId15"/>
    <p:sldId id="277" r:id="rId16"/>
    <p:sldId id="278" r:id="rId17"/>
    <p:sldId id="266" r:id="rId1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9900"/>
    <a:srgbClr val="CC7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187" autoAdjust="0"/>
  </p:normalViewPr>
  <p:slideViewPr>
    <p:cSldViewPr snapToGrid="0">
      <p:cViewPr varScale="1">
        <p:scale>
          <a:sx n="56" d="100"/>
          <a:sy n="56" d="100"/>
        </p:scale>
        <p:origin x="4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9E8E7-6191-45C2-BB5B-D9406426BE0A}"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it-IT"/>
        </a:p>
      </dgm:t>
    </dgm:pt>
    <dgm:pt modelId="{CA4F27AD-EE49-4359-8869-FB0F193634E9}">
      <dgm:prSet phldrT="[Testo]" phldr="1"/>
      <dgm:spPr/>
      <dgm:t>
        <a:bodyPr/>
        <a:lstStyle/>
        <a:p>
          <a:endParaRPr lang="it-IT" dirty="0"/>
        </a:p>
      </dgm:t>
    </dgm:pt>
    <dgm:pt modelId="{08E0BE50-DF39-44A5-A681-85D125330BFA}" type="parTrans" cxnId="{1AD98568-A37C-4265-863C-8176A6BDAB6C}">
      <dgm:prSet/>
      <dgm:spPr/>
      <dgm:t>
        <a:bodyPr/>
        <a:lstStyle/>
        <a:p>
          <a:endParaRPr lang="it-IT"/>
        </a:p>
      </dgm:t>
    </dgm:pt>
    <dgm:pt modelId="{9550BB08-22C4-45D5-BD70-9766C614F6B1}" type="sibTrans" cxnId="{1AD98568-A37C-4265-863C-8176A6BDAB6C}">
      <dgm:prSet/>
      <dgm:spPr/>
      <dgm:t>
        <a:bodyPr/>
        <a:lstStyle/>
        <a:p>
          <a:endParaRPr lang="it-IT"/>
        </a:p>
      </dgm:t>
    </dgm:pt>
    <dgm:pt modelId="{80E94658-C97D-4C49-8539-71A5BBE87DEA}">
      <dgm:prSet phldrT="[Testo]" custT="1"/>
      <dgm:spPr/>
      <dgm:t>
        <a:bodyPr/>
        <a:lstStyle/>
        <a:p>
          <a:r>
            <a:rPr lang="it-IT" sz="3600" dirty="0" smtClean="0">
              <a:solidFill>
                <a:srgbClr val="996633"/>
              </a:solidFill>
            </a:rPr>
            <a:t>VELOCITA’</a:t>
          </a:r>
        </a:p>
        <a:p>
          <a:r>
            <a:rPr lang="it-IT" sz="1700" b="1" cap="none" dirty="0" smtClean="0">
              <a:ln w="3175" cmpd="sng">
                <a:noFill/>
              </a:ln>
              <a:solidFill>
                <a:schemeClr val="accent4"/>
              </a:solidFill>
              <a:effectLst/>
              <a:latin typeface="+mj-lt"/>
              <a:ea typeface="+mj-ea"/>
              <a:cs typeface="+mj-cs"/>
            </a:rPr>
            <a:t>DEI FLUSSI COMUNICATIVI</a:t>
          </a:r>
          <a:endParaRPr lang="it-IT" sz="1700" b="1" cap="none" dirty="0">
            <a:ln w="3175" cmpd="sng">
              <a:noFill/>
            </a:ln>
            <a:solidFill>
              <a:schemeClr val="accent4"/>
            </a:solidFill>
            <a:effectLst/>
            <a:latin typeface="+mj-lt"/>
            <a:ea typeface="+mj-ea"/>
            <a:cs typeface="+mj-cs"/>
          </a:endParaRPr>
        </a:p>
      </dgm:t>
    </dgm:pt>
    <dgm:pt modelId="{C2CFD109-94AB-47F1-A12E-09B5B8F63DA6}" type="parTrans" cxnId="{42BE93A5-86F9-4B47-80F7-3CC3B539DB1E}">
      <dgm:prSet/>
      <dgm:spPr/>
      <dgm:t>
        <a:bodyPr/>
        <a:lstStyle/>
        <a:p>
          <a:endParaRPr lang="it-IT"/>
        </a:p>
      </dgm:t>
    </dgm:pt>
    <dgm:pt modelId="{01B5076F-A5A6-4AE6-B15F-C95FFB4F0491}" type="sibTrans" cxnId="{42BE93A5-86F9-4B47-80F7-3CC3B539DB1E}">
      <dgm:prSet/>
      <dgm:spPr/>
      <dgm:t>
        <a:bodyPr/>
        <a:lstStyle/>
        <a:p>
          <a:endParaRPr lang="it-IT"/>
        </a:p>
      </dgm:t>
    </dgm:pt>
    <dgm:pt modelId="{661E2409-1FA9-4203-9F92-A05DF8F2AD7C}">
      <dgm:prSet phldrT="[Testo]" custT="1"/>
      <dgm:spPr/>
      <dgm:t>
        <a:bodyPr/>
        <a:lstStyle/>
        <a:p>
          <a:r>
            <a:rPr lang="it-IT" sz="3600" dirty="0" smtClean="0">
              <a:solidFill>
                <a:srgbClr val="996633"/>
              </a:solidFill>
            </a:rPr>
            <a:t>RISPARMI </a:t>
          </a:r>
        </a:p>
        <a:p>
          <a:r>
            <a:rPr lang="it-IT" sz="1800" b="1" cap="none" dirty="0" smtClean="0">
              <a:ln w="3175" cmpd="sng">
                <a:noFill/>
              </a:ln>
              <a:solidFill>
                <a:schemeClr val="accent4"/>
              </a:solidFill>
              <a:effectLst/>
              <a:latin typeface="+mj-lt"/>
              <a:ea typeface="+mj-ea"/>
              <a:cs typeface="+mj-cs"/>
            </a:rPr>
            <a:t>NEI COSTI DELLE RACCOMANDATE E NEI TEMPI</a:t>
          </a:r>
          <a:endParaRPr lang="it-IT" sz="1800" b="1" cap="none" dirty="0">
            <a:ln w="3175" cmpd="sng">
              <a:noFill/>
            </a:ln>
            <a:solidFill>
              <a:schemeClr val="accent4"/>
            </a:solidFill>
            <a:effectLst/>
            <a:latin typeface="+mj-lt"/>
            <a:ea typeface="+mj-ea"/>
            <a:cs typeface="+mj-cs"/>
          </a:endParaRPr>
        </a:p>
      </dgm:t>
    </dgm:pt>
    <dgm:pt modelId="{E4FB0C0C-E4E1-4521-801F-12EBDADD9820}" type="parTrans" cxnId="{D69AB6CD-A11E-4F5E-8C56-C23DBE386A79}">
      <dgm:prSet/>
      <dgm:spPr/>
      <dgm:t>
        <a:bodyPr/>
        <a:lstStyle/>
        <a:p>
          <a:endParaRPr lang="it-IT"/>
        </a:p>
      </dgm:t>
    </dgm:pt>
    <dgm:pt modelId="{8A86F6D6-358C-410B-B029-25403D4B37EC}" type="sibTrans" cxnId="{D69AB6CD-A11E-4F5E-8C56-C23DBE386A79}">
      <dgm:prSet/>
      <dgm:spPr/>
      <dgm:t>
        <a:bodyPr/>
        <a:lstStyle/>
        <a:p>
          <a:endParaRPr lang="it-IT"/>
        </a:p>
      </dgm:t>
    </dgm:pt>
    <dgm:pt modelId="{94BFC4D8-F822-4CBF-AA49-B5593EB8EEB5}">
      <dgm:prSet phldrT="[Testo]" phldr="1"/>
      <dgm:spPr/>
      <dgm:t>
        <a:bodyPr/>
        <a:lstStyle/>
        <a:p>
          <a:endParaRPr lang="it-IT"/>
        </a:p>
      </dgm:t>
    </dgm:pt>
    <dgm:pt modelId="{BB58918B-7053-4109-80F6-6DB39AD303F9}" type="parTrans" cxnId="{384E46BE-E429-409A-AA54-F1E7359B37CC}">
      <dgm:prSet/>
      <dgm:spPr/>
      <dgm:t>
        <a:bodyPr/>
        <a:lstStyle/>
        <a:p>
          <a:endParaRPr lang="it-IT"/>
        </a:p>
      </dgm:t>
    </dgm:pt>
    <dgm:pt modelId="{B987B7D5-4A6C-49D8-90EA-17D8B34B1C8E}" type="sibTrans" cxnId="{384E46BE-E429-409A-AA54-F1E7359B37CC}">
      <dgm:prSet/>
      <dgm:spPr/>
      <dgm:t>
        <a:bodyPr/>
        <a:lstStyle/>
        <a:p>
          <a:endParaRPr lang="it-IT"/>
        </a:p>
      </dgm:t>
    </dgm:pt>
    <dgm:pt modelId="{55984C72-573C-47F1-AEE0-11B900C4DA0A}">
      <dgm:prSet phldrT="[Testo]" phldr="1"/>
      <dgm:spPr/>
      <dgm:t>
        <a:bodyPr/>
        <a:lstStyle/>
        <a:p>
          <a:endParaRPr lang="it-IT"/>
        </a:p>
      </dgm:t>
    </dgm:pt>
    <dgm:pt modelId="{D97F4D39-7F67-4D19-86B7-505C97C45327}" type="parTrans" cxnId="{360975CA-BE64-4043-9F07-9DB56183D0E6}">
      <dgm:prSet/>
      <dgm:spPr/>
      <dgm:t>
        <a:bodyPr/>
        <a:lstStyle/>
        <a:p>
          <a:endParaRPr lang="it-IT"/>
        </a:p>
      </dgm:t>
    </dgm:pt>
    <dgm:pt modelId="{D36F8072-D1E2-4C44-B568-31293D41DCE1}" type="sibTrans" cxnId="{360975CA-BE64-4043-9F07-9DB56183D0E6}">
      <dgm:prSet/>
      <dgm:spPr/>
      <dgm:t>
        <a:bodyPr/>
        <a:lstStyle/>
        <a:p>
          <a:endParaRPr lang="it-IT"/>
        </a:p>
      </dgm:t>
    </dgm:pt>
    <dgm:pt modelId="{48024B41-1646-463B-8DEF-2661C43EBDEE}">
      <dgm:prSet/>
      <dgm:spPr/>
      <dgm:t>
        <a:bodyPr/>
        <a:lstStyle/>
        <a:p>
          <a:endParaRPr lang="it-IT"/>
        </a:p>
      </dgm:t>
    </dgm:pt>
    <dgm:pt modelId="{5F42110F-6300-4055-B586-BF97B0B22EBC}" type="parTrans" cxnId="{B28B49C3-E2AB-48EE-912E-A4051C4F2AE6}">
      <dgm:prSet/>
      <dgm:spPr/>
      <dgm:t>
        <a:bodyPr/>
        <a:lstStyle/>
        <a:p>
          <a:endParaRPr lang="it-IT"/>
        </a:p>
      </dgm:t>
    </dgm:pt>
    <dgm:pt modelId="{CF39CF67-7147-41A2-99B7-80007DFE8F97}" type="sibTrans" cxnId="{B28B49C3-E2AB-48EE-912E-A4051C4F2AE6}">
      <dgm:prSet/>
      <dgm:spPr/>
      <dgm:t>
        <a:bodyPr/>
        <a:lstStyle/>
        <a:p>
          <a:endParaRPr lang="it-IT"/>
        </a:p>
      </dgm:t>
    </dgm:pt>
    <dgm:pt modelId="{2FF40154-E3B2-4824-9182-AD43E163A542}">
      <dgm:prSet custT="1"/>
      <dgm:spPr/>
      <dgm:t>
        <a:bodyPr/>
        <a:lstStyle/>
        <a:p>
          <a:r>
            <a:rPr lang="it-IT" sz="3600" dirty="0" smtClean="0">
              <a:solidFill>
                <a:srgbClr val="996633"/>
              </a:solidFill>
            </a:rPr>
            <a:t>RIDUZIONE </a:t>
          </a:r>
        </a:p>
        <a:p>
          <a:r>
            <a:rPr lang="it-IT" sz="2000" b="1" cap="none" dirty="0" smtClean="0">
              <a:ln w="3175" cmpd="sng">
                <a:noFill/>
              </a:ln>
              <a:solidFill>
                <a:schemeClr val="accent4"/>
              </a:solidFill>
              <a:effectLst/>
              <a:latin typeface="+mj-lt"/>
              <a:ea typeface="+mj-ea"/>
              <a:cs typeface="+mj-cs"/>
            </a:rPr>
            <a:t>della carta e degli spazi di archiviazione</a:t>
          </a:r>
          <a:endParaRPr lang="it-IT" sz="2300" dirty="0">
            <a:solidFill>
              <a:srgbClr val="996633"/>
            </a:solidFill>
          </a:endParaRPr>
        </a:p>
      </dgm:t>
    </dgm:pt>
    <dgm:pt modelId="{7A800ABE-4932-4FBC-A75D-418449C64249}" type="parTrans" cxnId="{29EF678D-3813-4204-9678-EE060A9D6B26}">
      <dgm:prSet/>
      <dgm:spPr/>
      <dgm:t>
        <a:bodyPr/>
        <a:lstStyle/>
        <a:p>
          <a:endParaRPr lang="it-IT"/>
        </a:p>
      </dgm:t>
    </dgm:pt>
    <dgm:pt modelId="{EF4E2308-1979-42E2-9299-4541A14D0C94}" type="sibTrans" cxnId="{29EF678D-3813-4204-9678-EE060A9D6B26}">
      <dgm:prSet/>
      <dgm:spPr/>
      <dgm:t>
        <a:bodyPr/>
        <a:lstStyle/>
        <a:p>
          <a:endParaRPr lang="it-IT"/>
        </a:p>
      </dgm:t>
    </dgm:pt>
    <dgm:pt modelId="{47898E80-3EC4-4E36-BFD8-733DD60C9CC5}">
      <dgm:prSet custT="1"/>
      <dgm:spPr/>
      <dgm:t>
        <a:bodyPr/>
        <a:lstStyle/>
        <a:p>
          <a:r>
            <a:rPr lang="it-IT" sz="3600" dirty="0" smtClean="0">
              <a:solidFill>
                <a:srgbClr val="996633"/>
              </a:solidFill>
            </a:rPr>
            <a:t>SICUREZZA</a:t>
          </a:r>
          <a:endParaRPr lang="it-IT" sz="1700" dirty="0" smtClean="0">
            <a:solidFill>
              <a:srgbClr val="996633"/>
            </a:solidFill>
          </a:endParaRPr>
        </a:p>
        <a:p>
          <a:r>
            <a:rPr lang="it-IT" sz="1600" b="1" cap="none" dirty="0" smtClean="0">
              <a:ln w="3175" cmpd="sng">
                <a:noFill/>
              </a:ln>
              <a:solidFill>
                <a:schemeClr val="accent4"/>
              </a:solidFill>
              <a:effectLst/>
              <a:latin typeface="+mj-lt"/>
              <a:ea typeface="+mj-ea"/>
              <a:cs typeface="+mj-cs"/>
            </a:rPr>
            <a:t>Valore legale  delle comunicazioni  protette con crittografia e firma digitale e certezza di non contraffazione dei messaggi inviati o ricevuti</a:t>
          </a:r>
          <a:endParaRPr lang="it-IT" sz="1600" dirty="0">
            <a:solidFill>
              <a:srgbClr val="996633"/>
            </a:solidFill>
          </a:endParaRPr>
        </a:p>
      </dgm:t>
    </dgm:pt>
    <dgm:pt modelId="{BB862234-6343-4591-92C9-BACB607DABC2}" type="parTrans" cxnId="{C3FD1A57-9CDC-4110-815F-38B5740E60C7}">
      <dgm:prSet/>
      <dgm:spPr/>
      <dgm:t>
        <a:bodyPr/>
        <a:lstStyle/>
        <a:p>
          <a:endParaRPr lang="it-IT"/>
        </a:p>
      </dgm:t>
    </dgm:pt>
    <dgm:pt modelId="{74844B76-90CF-4F26-B89A-98038F6BFE62}" type="sibTrans" cxnId="{C3FD1A57-9CDC-4110-815F-38B5740E60C7}">
      <dgm:prSet/>
      <dgm:spPr/>
      <dgm:t>
        <a:bodyPr/>
        <a:lstStyle/>
        <a:p>
          <a:endParaRPr lang="it-IT"/>
        </a:p>
      </dgm:t>
    </dgm:pt>
    <dgm:pt modelId="{912AB0D4-719B-4350-B5D5-071534480858}" type="pres">
      <dgm:prSet presAssocID="{8A29E8E7-6191-45C2-BB5B-D9406426BE0A}" presName="diagram" presStyleCnt="0">
        <dgm:presLayoutVars>
          <dgm:chMax val="1"/>
          <dgm:dir/>
          <dgm:animLvl val="ctr"/>
          <dgm:resizeHandles val="exact"/>
        </dgm:presLayoutVars>
      </dgm:prSet>
      <dgm:spPr/>
      <dgm:t>
        <a:bodyPr/>
        <a:lstStyle/>
        <a:p>
          <a:endParaRPr lang="it-IT"/>
        </a:p>
      </dgm:t>
    </dgm:pt>
    <dgm:pt modelId="{E46E018A-24B1-47FA-AB89-34FE77A69EF1}" type="pres">
      <dgm:prSet presAssocID="{8A29E8E7-6191-45C2-BB5B-D9406426BE0A}" presName="matrix" presStyleCnt="0"/>
      <dgm:spPr/>
    </dgm:pt>
    <dgm:pt modelId="{A175B263-2E6E-4BF8-B660-7F3A225BE561}" type="pres">
      <dgm:prSet presAssocID="{8A29E8E7-6191-45C2-BB5B-D9406426BE0A}" presName="tile1" presStyleLbl="node1" presStyleIdx="0" presStyleCnt="4" custLinFactNeighborX="-409" custLinFactNeighborY="-4589"/>
      <dgm:spPr/>
      <dgm:t>
        <a:bodyPr/>
        <a:lstStyle/>
        <a:p>
          <a:endParaRPr lang="it-IT"/>
        </a:p>
      </dgm:t>
    </dgm:pt>
    <dgm:pt modelId="{A293940F-25A4-49C3-87E2-E91BF767F7AC}" type="pres">
      <dgm:prSet presAssocID="{8A29E8E7-6191-45C2-BB5B-D9406426BE0A}" presName="tile1text" presStyleLbl="node1" presStyleIdx="0" presStyleCnt="4">
        <dgm:presLayoutVars>
          <dgm:chMax val="0"/>
          <dgm:chPref val="0"/>
          <dgm:bulletEnabled val="1"/>
        </dgm:presLayoutVars>
      </dgm:prSet>
      <dgm:spPr/>
      <dgm:t>
        <a:bodyPr/>
        <a:lstStyle/>
        <a:p>
          <a:endParaRPr lang="it-IT"/>
        </a:p>
      </dgm:t>
    </dgm:pt>
    <dgm:pt modelId="{AFD86A12-9CAB-48F5-8F2F-D4C0699296E6}" type="pres">
      <dgm:prSet presAssocID="{8A29E8E7-6191-45C2-BB5B-D9406426BE0A}" presName="tile2" presStyleLbl="node1" presStyleIdx="1" presStyleCnt="4"/>
      <dgm:spPr/>
      <dgm:t>
        <a:bodyPr/>
        <a:lstStyle/>
        <a:p>
          <a:endParaRPr lang="it-IT"/>
        </a:p>
      </dgm:t>
    </dgm:pt>
    <dgm:pt modelId="{141A3377-4638-4546-AFD7-EDE449F65709}" type="pres">
      <dgm:prSet presAssocID="{8A29E8E7-6191-45C2-BB5B-D9406426BE0A}" presName="tile2text" presStyleLbl="node1" presStyleIdx="1" presStyleCnt="4">
        <dgm:presLayoutVars>
          <dgm:chMax val="0"/>
          <dgm:chPref val="0"/>
          <dgm:bulletEnabled val="1"/>
        </dgm:presLayoutVars>
      </dgm:prSet>
      <dgm:spPr/>
      <dgm:t>
        <a:bodyPr/>
        <a:lstStyle/>
        <a:p>
          <a:endParaRPr lang="it-IT"/>
        </a:p>
      </dgm:t>
    </dgm:pt>
    <dgm:pt modelId="{B74D2011-2C70-4A1D-A351-D41DAE6529BB}" type="pres">
      <dgm:prSet presAssocID="{8A29E8E7-6191-45C2-BB5B-D9406426BE0A}" presName="tile3" presStyleLbl="node1" presStyleIdx="2" presStyleCnt="4"/>
      <dgm:spPr/>
      <dgm:t>
        <a:bodyPr/>
        <a:lstStyle/>
        <a:p>
          <a:endParaRPr lang="it-IT"/>
        </a:p>
      </dgm:t>
    </dgm:pt>
    <dgm:pt modelId="{D0383B04-C53B-4AEE-818F-3FCCEF6CA22E}" type="pres">
      <dgm:prSet presAssocID="{8A29E8E7-6191-45C2-BB5B-D9406426BE0A}" presName="tile3text" presStyleLbl="node1" presStyleIdx="2" presStyleCnt="4">
        <dgm:presLayoutVars>
          <dgm:chMax val="0"/>
          <dgm:chPref val="0"/>
          <dgm:bulletEnabled val="1"/>
        </dgm:presLayoutVars>
      </dgm:prSet>
      <dgm:spPr/>
      <dgm:t>
        <a:bodyPr/>
        <a:lstStyle/>
        <a:p>
          <a:endParaRPr lang="it-IT"/>
        </a:p>
      </dgm:t>
    </dgm:pt>
    <dgm:pt modelId="{3787D087-6C52-4811-8BB5-F2273BBFECFD}" type="pres">
      <dgm:prSet presAssocID="{8A29E8E7-6191-45C2-BB5B-D9406426BE0A}" presName="tile4" presStyleLbl="node1" presStyleIdx="3" presStyleCnt="4"/>
      <dgm:spPr/>
      <dgm:t>
        <a:bodyPr/>
        <a:lstStyle/>
        <a:p>
          <a:endParaRPr lang="it-IT"/>
        </a:p>
      </dgm:t>
    </dgm:pt>
    <dgm:pt modelId="{4A166E19-236F-4E66-A824-AE6DDBFE0F50}" type="pres">
      <dgm:prSet presAssocID="{8A29E8E7-6191-45C2-BB5B-D9406426BE0A}" presName="tile4text" presStyleLbl="node1" presStyleIdx="3" presStyleCnt="4">
        <dgm:presLayoutVars>
          <dgm:chMax val="0"/>
          <dgm:chPref val="0"/>
          <dgm:bulletEnabled val="1"/>
        </dgm:presLayoutVars>
      </dgm:prSet>
      <dgm:spPr/>
      <dgm:t>
        <a:bodyPr/>
        <a:lstStyle/>
        <a:p>
          <a:endParaRPr lang="it-IT"/>
        </a:p>
      </dgm:t>
    </dgm:pt>
    <dgm:pt modelId="{C0F2D5CF-AAF8-41A9-A1AC-A89319991DF9}" type="pres">
      <dgm:prSet presAssocID="{8A29E8E7-6191-45C2-BB5B-D9406426BE0A}" presName="centerTile" presStyleLbl="fgShp" presStyleIdx="0" presStyleCnt="1">
        <dgm:presLayoutVars>
          <dgm:chMax val="0"/>
          <dgm:chPref val="0"/>
        </dgm:presLayoutVars>
      </dgm:prSet>
      <dgm:spPr/>
      <dgm:t>
        <a:bodyPr/>
        <a:lstStyle/>
        <a:p>
          <a:endParaRPr lang="it-IT"/>
        </a:p>
      </dgm:t>
    </dgm:pt>
  </dgm:ptLst>
  <dgm:cxnLst>
    <dgm:cxn modelId="{DB00A1E1-1A09-4C8A-85C1-F158B63EA432}" type="presOf" srcId="{661E2409-1FA9-4203-9F92-A05DF8F2AD7C}" destId="{141A3377-4638-4546-AFD7-EDE449F65709}" srcOrd="1" destOrd="0" presId="urn:microsoft.com/office/officeart/2005/8/layout/matrix1"/>
    <dgm:cxn modelId="{384E46BE-E429-409A-AA54-F1E7359B37CC}" srcId="{CA4F27AD-EE49-4359-8869-FB0F193634E9}" destId="{94BFC4D8-F822-4CBF-AA49-B5593EB8EEB5}" srcOrd="5" destOrd="0" parTransId="{BB58918B-7053-4109-80F6-6DB39AD303F9}" sibTransId="{B987B7D5-4A6C-49D8-90EA-17D8B34B1C8E}"/>
    <dgm:cxn modelId="{360975CA-BE64-4043-9F07-9DB56183D0E6}" srcId="{CA4F27AD-EE49-4359-8869-FB0F193634E9}" destId="{55984C72-573C-47F1-AEE0-11B900C4DA0A}" srcOrd="6" destOrd="0" parTransId="{D97F4D39-7F67-4D19-86B7-505C97C45327}" sibTransId="{D36F8072-D1E2-4C44-B568-31293D41DCE1}"/>
    <dgm:cxn modelId="{C3FD1A57-9CDC-4110-815F-38B5740E60C7}" srcId="{CA4F27AD-EE49-4359-8869-FB0F193634E9}" destId="{47898E80-3EC4-4E36-BFD8-733DD60C9CC5}" srcOrd="2" destOrd="0" parTransId="{BB862234-6343-4591-92C9-BACB607DABC2}" sibTransId="{74844B76-90CF-4F26-B89A-98038F6BFE62}"/>
    <dgm:cxn modelId="{29EF678D-3813-4204-9678-EE060A9D6B26}" srcId="{CA4F27AD-EE49-4359-8869-FB0F193634E9}" destId="{2FF40154-E3B2-4824-9182-AD43E163A542}" srcOrd="3" destOrd="0" parTransId="{7A800ABE-4932-4FBC-A75D-418449C64249}" sibTransId="{EF4E2308-1979-42E2-9299-4541A14D0C94}"/>
    <dgm:cxn modelId="{DD288AAC-1BF0-422F-869B-7BE3C6893D65}" type="presOf" srcId="{47898E80-3EC4-4E36-BFD8-733DD60C9CC5}" destId="{B74D2011-2C70-4A1D-A351-D41DAE6529BB}" srcOrd="0" destOrd="0" presId="urn:microsoft.com/office/officeart/2005/8/layout/matrix1"/>
    <dgm:cxn modelId="{E4B495F9-C45A-41C2-B738-B75AFF78E5B3}" type="presOf" srcId="{661E2409-1FA9-4203-9F92-A05DF8F2AD7C}" destId="{AFD86A12-9CAB-48F5-8F2F-D4C0699296E6}" srcOrd="0" destOrd="0" presId="urn:microsoft.com/office/officeart/2005/8/layout/matrix1"/>
    <dgm:cxn modelId="{DEFF0022-16E7-49FB-B265-52C392DE326E}" type="presOf" srcId="{80E94658-C97D-4C49-8539-71A5BBE87DEA}" destId="{A293940F-25A4-49C3-87E2-E91BF767F7AC}" srcOrd="1" destOrd="0" presId="urn:microsoft.com/office/officeart/2005/8/layout/matrix1"/>
    <dgm:cxn modelId="{85E7AC9A-1A37-4F96-9A3C-531AFD94D464}" type="presOf" srcId="{47898E80-3EC4-4E36-BFD8-733DD60C9CC5}" destId="{D0383B04-C53B-4AEE-818F-3FCCEF6CA22E}" srcOrd="1" destOrd="0" presId="urn:microsoft.com/office/officeart/2005/8/layout/matrix1"/>
    <dgm:cxn modelId="{42BE93A5-86F9-4B47-80F7-3CC3B539DB1E}" srcId="{CA4F27AD-EE49-4359-8869-FB0F193634E9}" destId="{80E94658-C97D-4C49-8539-71A5BBE87DEA}" srcOrd="0" destOrd="0" parTransId="{C2CFD109-94AB-47F1-A12E-09B5B8F63DA6}" sibTransId="{01B5076F-A5A6-4AE6-B15F-C95FFB4F0491}"/>
    <dgm:cxn modelId="{3731797B-342C-49D5-9169-BF8EDB33E3AB}" type="presOf" srcId="{8A29E8E7-6191-45C2-BB5B-D9406426BE0A}" destId="{912AB0D4-719B-4350-B5D5-071534480858}" srcOrd="0" destOrd="0" presId="urn:microsoft.com/office/officeart/2005/8/layout/matrix1"/>
    <dgm:cxn modelId="{1AD98568-A37C-4265-863C-8176A6BDAB6C}" srcId="{8A29E8E7-6191-45C2-BB5B-D9406426BE0A}" destId="{CA4F27AD-EE49-4359-8869-FB0F193634E9}" srcOrd="0" destOrd="0" parTransId="{08E0BE50-DF39-44A5-A681-85D125330BFA}" sibTransId="{9550BB08-22C4-45D5-BD70-9766C614F6B1}"/>
    <dgm:cxn modelId="{54FD2B21-50CA-411A-893C-8B8CA71A120C}" type="presOf" srcId="{2FF40154-E3B2-4824-9182-AD43E163A542}" destId="{3787D087-6C52-4811-8BB5-F2273BBFECFD}" srcOrd="0" destOrd="0" presId="urn:microsoft.com/office/officeart/2005/8/layout/matrix1"/>
    <dgm:cxn modelId="{D69AB6CD-A11E-4F5E-8C56-C23DBE386A79}" srcId="{CA4F27AD-EE49-4359-8869-FB0F193634E9}" destId="{661E2409-1FA9-4203-9F92-A05DF8F2AD7C}" srcOrd="1" destOrd="0" parTransId="{E4FB0C0C-E4E1-4521-801F-12EBDADD9820}" sibTransId="{8A86F6D6-358C-410B-B029-25403D4B37EC}"/>
    <dgm:cxn modelId="{6ECD1AED-A6BE-4A74-B8AC-1873390CF95C}" type="presOf" srcId="{80E94658-C97D-4C49-8539-71A5BBE87DEA}" destId="{A175B263-2E6E-4BF8-B660-7F3A225BE561}" srcOrd="0" destOrd="0" presId="urn:microsoft.com/office/officeart/2005/8/layout/matrix1"/>
    <dgm:cxn modelId="{76E76402-2870-4C9A-87F5-94CD589EC493}" type="presOf" srcId="{CA4F27AD-EE49-4359-8869-FB0F193634E9}" destId="{C0F2D5CF-AAF8-41A9-A1AC-A89319991DF9}" srcOrd="0" destOrd="0" presId="urn:microsoft.com/office/officeart/2005/8/layout/matrix1"/>
    <dgm:cxn modelId="{B28B49C3-E2AB-48EE-912E-A4051C4F2AE6}" srcId="{CA4F27AD-EE49-4359-8869-FB0F193634E9}" destId="{48024B41-1646-463B-8DEF-2661C43EBDEE}" srcOrd="4" destOrd="0" parTransId="{5F42110F-6300-4055-B586-BF97B0B22EBC}" sibTransId="{CF39CF67-7147-41A2-99B7-80007DFE8F97}"/>
    <dgm:cxn modelId="{C4133026-A61D-45F4-9A74-2E4FA75B5C25}" type="presOf" srcId="{2FF40154-E3B2-4824-9182-AD43E163A542}" destId="{4A166E19-236F-4E66-A824-AE6DDBFE0F50}" srcOrd="1" destOrd="0" presId="urn:microsoft.com/office/officeart/2005/8/layout/matrix1"/>
    <dgm:cxn modelId="{8D8F017F-5C12-4F33-BDBE-3E38A7D3687F}" type="presParOf" srcId="{912AB0D4-719B-4350-B5D5-071534480858}" destId="{E46E018A-24B1-47FA-AB89-34FE77A69EF1}" srcOrd="0" destOrd="0" presId="urn:microsoft.com/office/officeart/2005/8/layout/matrix1"/>
    <dgm:cxn modelId="{2445923D-D6DA-456D-9A8A-A31C8F4832E4}" type="presParOf" srcId="{E46E018A-24B1-47FA-AB89-34FE77A69EF1}" destId="{A175B263-2E6E-4BF8-B660-7F3A225BE561}" srcOrd="0" destOrd="0" presId="urn:microsoft.com/office/officeart/2005/8/layout/matrix1"/>
    <dgm:cxn modelId="{B1BD165C-865D-43D6-AFE2-35C6AE30805E}" type="presParOf" srcId="{E46E018A-24B1-47FA-AB89-34FE77A69EF1}" destId="{A293940F-25A4-49C3-87E2-E91BF767F7AC}" srcOrd="1" destOrd="0" presId="urn:microsoft.com/office/officeart/2005/8/layout/matrix1"/>
    <dgm:cxn modelId="{C2BFBE93-CA48-4AAB-8D39-0D8E4FE91877}" type="presParOf" srcId="{E46E018A-24B1-47FA-AB89-34FE77A69EF1}" destId="{AFD86A12-9CAB-48F5-8F2F-D4C0699296E6}" srcOrd="2" destOrd="0" presId="urn:microsoft.com/office/officeart/2005/8/layout/matrix1"/>
    <dgm:cxn modelId="{46D2E86E-FF8E-43F6-875C-B5CD01E6467B}" type="presParOf" srcId="{E46E018A-24B1-47FA-AB89-34FE77A69EF1}" destId="{141A3377-4638-4546-AFD7-EDE449F65709}" srcOrd="3" destOrd="0" presId="urn:microsoft.com/office/officeart/2005/8/layout/matrix1"/>
    <dgm:cxn modelId="{C2F8E152-A90E-409D-A1A9-02702152D372}" type="presParOf" srcId="{E46E018A-24B1-47FA-AB89-34FE77A69EF1}" destId="{B74D2011-2C70-4A1D-A351-D41DAE6529BB}" srcOrd="4" destOrd="0" presId="urn:microsoft.com/office/officeart/2005/8/layout/matrix1"/>
    <dgm:cxn modelId="{9B382967-D9D9-4F60-A38A-1148C6629F32}" type="presParOf" srcId="{E46E018A-24B1-47FA-AB89-34FE77A69EF1}" destId="{D0383B04-C53B-4AEE-818F-3FCCEF6CA22E}" srcOrd="5" destOrd="0" presId="urn:microsoft.com/office/officeart/2005/8/layout/matrix1"/>
    <dgm:cxn modelId="{FD88E811-9642-4AE0-8DC9-8EE45137BEA9}" type="presParOf" srcId="{E46E018A-24B1-47FA-AB89-34FE77A69EF1}" destId="{3787D087-6C52-4811-8BB5-F2273BBFECFD}" srcOrd="6" destOrd="0" presId="urn:microsoft.com/office/officeart/2005/8/layout/matrix1"/>
    <dgm:cxn modelId="{FFC87639-A032-4F78-A809-4764E6E3B4E2}" type="presParOf" srcId="{E46E018A-24B1-47FA-AB89-34FE77A69EF1}" destId="{4A166E19-236F-4E66-A824-AE6DDBFE0F50}" srcOrd="7" destOrd="0" presId="urn:microsoft.com/office/officeart/2005/8/layout/matrix1"/>
    <dgm:cxn modelId="{19A1E6CA-E8BC-44DC-B048-E53FD8FC7536}" type="presParOf" srcId="{912AB0D4-719B-4350-B5D5-071534480858}" destId="{C0F2D5CF-AAF8-41A9-A1AC-A89319991DF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5B263-2E6E-4BF8-B660-7F3A225BE561}">
      <dsp:nvSpPr>
        <dsp:cNvPr id="0" name=""/>
        <dsp:cNvSpPr/>
      </dsp:nvSpPr>
      <dsp:spPr>
        <a:xfrm rot="16200000">
          <a:off x="1441298" y="-1441298"/>
          <a:ext cx="1779209" cy="4661807"/>
        </a:xfrm>
        <a:prstGeom prst="round1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it-IT" sz="3600" kern="1200" dirty="0" smtClean="0">
              <a:solidFill>
                <a:srgbClr val="996633"/>
              </a:solidFill>
            </a:rPr>
            <a:t>VELOCITA’</a:t>
          </a:r>
        </a:p>
        <a:p>
          <a:pPr lvl="0" algn="ctr" defTabSz="1600200">
            <a:lnSpc>
              <a:spcPct val="90000"/>
            </a:lnSpc>
            <a:spcBef>
              <a:spcPct val="0"/>
            </a:spcBef>
            <a:spcAft>
              <a:spcPct val="35000"/>
            </a:spcAft>
          </a:pPr>
          <a:r>
            <a:rPr lang="it-IT" sz="1700" b="1" kern="1200" cap="none" dirty="0" smtClean="0">
              <a:ln w="3175" cmpd="sng">
                <a:noFill/>
              </a:ln>
              <a:solidFill>
                <a:schemeClr val="accent4"/>
              </a:solidFill>
              <a:effectLst/>
              <a:latin typeface="+mj-lt"/>
              <a:ea typeface="+mj-ea"/>
              <a:cs typeface="+mj-cs"/>
            </a:rPr>
            <a:t>DEI FLUSSI COMUNICATIVI</a:t>
          </a:r>
          <a:endParaRPr lang="it-IT" sz="1700" b="1" kern="1200" cap="none" dirty="0">
            <a:ln w="3175" cmpd="sng">
              <a:noFill/>
            </a:ln>
            <a:solidFill>
              <a:schemeClr val="accent4"/>
            </a:solidFill>
            <a:effectLst/>
            <a:latin typeface="+mj-lt"/>
            <a:ea typeface="+mj-ea"/>
            <a:cs typeface="+mj-cs"/>
          </a:endParaRPr>
        </a:p>
      </dsp:txBody>
      <dsp:txXfrm rot="5400000">
        <a:off x="-1" y="1"/>
        <a:ext cx="4661807" cy="1334407"/>
      </dsp:txXfrm>
    </dsp:sp>
    <dsp:sp modelId="{AFD86A12-9CAB-48F5-8F2F-D4C0699296E6}">
      <dsp:nvSpPr>
        <dsp:cNvPr id="0" name=""/>
        <dsp:cNvSpPr/>
      </dsp:nvSpPr>
      <dsp:spPr>
        <a:xfrm>
          <a:off x="4661807" y="0"/>
          <a:ext cx="4661807" cy="1779209"/>
        </a:xfrm>
        <a:prstGeom prst="round1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it-IT" sz="3600" kern="1200" dirty="0" smtClean="0">
              <a:solidFill>
                <a:srgbClr val="996633"/>
              </a:solidFill>
            </a:rPr>
            <a:t>RISPARMI </a:t>
          </a:r>
        </a:p>
        <a:p>
          <a:pPr lvl="0" algn="ctr" defTabSz="1600200">
            <a:lnSpc>
              <a:spcPct val="90000"/>
            </a:lnSpc>
            <a:spcBef>
              <a:spcPct val="0"/>
            </a:spcBef>
            <a:spcAft>
              <a:spcPct val="35000"/>
            </a:spcAft>
          </a:pPr>
          <a:r>
            <a:rPr lang="it-IT" sz="1800" b="1" kern="1200" cap="none" dirty="0" smtClean="0">
              <a:ln w="3175" cmpd="sng">
                <a:noFill/>
              </a:ln>
              <a:solidFill>
                <a:schemeClr val="accent4"/>
              </a:solidFill>
              <a:effectLst/>
              <a:latin typeface="+mj-lt"/>
              <a:ea typeface="+mj-ea"/>
              <a:cs typeface="+mj-cs"/>
            </a:rPr>
            <a:t>NEI COSTI DELLE RACCOMANDATE E NEI TEMPI</a:t>
          </a:r>
          <a:endParaRPr lang="it-IT" sz="1800" b="1" kern="1200" cap="none" dirty="0">
            <a:ln w="3175" cmpd="sng">
              <a:noFill/>
            </a:ln>
            <a:solidFill>
              <a:schemeClr val="accent4"/>
            </a:solidFill>
            <a:effectLst/>
            <a:latin typeface="+mj-lt"/>
            <a:ea typeface="+mj-ea"/>
            <a:cs typeface="+mj-cs"/>
          </a:endParaRPr>
        </a:p>
      </dsp:txBody>
      <dsp:txXfrm>
        <a:off x="4661807" y="0"/>
        <a:ext cx="4661807" cy="1334407"/>
      </dsp:txXfrm>
    </dsp:sp>
    <dsp:sp modelId="{B74D2011-2C70-4A1D-A351-D41DAE6529BB}">
      <dsp:nvSpPr>
        <dsp:cNvPr id="0" name=""/>
        <dsp:cNvSpPr/>
      </dsp:nvSpPr>
      <dsp:spPr>
        <a:xfrm rot="10800000">
          <a:off x="0" y="1779209"/>
          <a:ext cx="4661807" cy="1779209"/>
        </a:xfrm>
        <a:prstGeom prst="round1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it-IT" sz="3600" kern="1200" dirty="0" smtClean="0">
              <a:solidFill>
                <a:srgbClr val="996633"/>
              </a:solidFill>
            </a:rPr>
            <a:t>SICUREZZA</a:t>
          </a:r>
          <a:endParaRPr lang="it-IT" sz="1700" kern="1200" dirty="0" smtClean="0">
            <a:solidFill>
              <a:srgbClr val="996633"/>
            </a:solidFill>
          </a:endParaRPr>
        </a:p>
        <a:p>
          <a:pPr lvl="0" algn="ctr" defTabSz="1600200">
            <a:lnSpc>
              <a:spcPct val="90000"/>
            </a:lnSpc>
            <a:spcBef>
              <a:spcPct val="0"/>
            </a:spcBef>
            <a:spcAft>
              <a:spcPct val="35000"/>
            </a:spcAft>
          </a:pPr>
          <a:r>
            <a:rPr lang="it-IT" sz="1600" b="1" kern="1200" cap="none" dirty="0" smtClean="0">
              <a:ln w="3175" cmpd="sng">
                <a:noFill/>
              </a:ln>
              <a:solidFill>
                <a:schemeClr val="accent4"/>
              </a:solidFill>
              <a:effectLst/>
              <a:latin typeface="+mj-lt"/>
              <a:ea typeface="+mj-ea"/>
              <a:cs typeface="+mj-cs"/>
            </a:rPr>
            <a:t>Valore legale  delle comunicazioni  protette con crittografia e firma digitale e certezza di non contraffazione dei messaggi inviati o ricevuti</a:t>
          </a:r>
          <a:endParaRPr lang="it-IT" sz="1600" kern="1200" dirty="0">
            <a:solidFill>
              <a:srgbClr val="996633"/>
            </a:solidFill>
          </a:endParaRPr>
        </a:p>
      </dsp:txBody>
      <dsp:txXfrm rot="10800000">
        <a:off x="0" y="2224011"/>
        <a:ext cx="4661807" cy="1334407"/>
      </dsp:txXfrm>
    </dsp:sp>
    <dsp:sp modelId="{3787D087-6C52-4811-8BB5-F2273BBFECFD}">
      <dsp:nvSpPr>
        <dsp:cNvPr id="0" name=""/>
        <dsp:cNvSpPr/>
      </dsp:nvSpPr>
      <dsp:spPr>
        <a:xfrm rot="5400000">
          <a:off x="6103105" y="337910"/>
          <a:ext cx="1779209" cy="4661807"/>
        </a:xfrm>
        <a:prstGeom prst="round1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it-IT" sz="3600" kern="1200" dirty="0" smtClean="0">
              <a:solidFill>
                <a:srgbClr val="996633"/>
              </a:solidFill>
            </a:rPr>
            <a:t>RIDUZIONE </a:t>
          </a:r>
        </a:p>
        <a:p>
          <a:pPr lvl="0" algn="ctr" defTabSz="1600200">
            <a:lnSpc>
              <a:spcPct val="90000"/>
            </a:lnSpc>
            <a:spcBef>
              <a:spcPct val="0"/>
            </a:spcBef>
            <a:spcAft>
              <a:spcPct val="35000"/>
            </a:spcAft>
          </a:pPr>
          <a:r>
            <a:rPr lang="it-IT" sz="2000" b="1" kern="1200" cap="none" dirty="0" smtClean="0">
              <a:ln w="3175" cmpd="sng">
                <a:noFill/>
              </a:ln>
              <a:solidFill>
                <a:schemeClr val="accent4"/>
              </a:solidFill>
              <a:effectLst/>
              <a:latin typeface="+mj-lt"/>
              <a:ea typeface="+mj-ea"/>
              <a:cs typeface="+mj-cs"/>
            </a:rPr>
            <a:t>della carta e degli spazi di archiviazione</a:t>
          </a:r>
          <a:endParaRPr lang="it-IT" sz="2300" kern="1200" dirty="0">
            <a:solidFill>
              <a:srgbClr val="996633"/>
            </a:solidFill>
          </a:endParaRPr>
        </a:p>
      </dsp:txBody>
      <dsp:txXfrm rot="-5400000">
        <a:off x="4661806" y="2224011"/>
        <a:ext cx="4661807" cy="1334407"/>
      </dsp:txXfrm>
    </dsp:sp>
    <dsp:sp modelId="{C0F2D5CF-AAF8-41A9-A1AC-A89319991DF9}">
      <dsp:nvSpPr>
        <dsp:cNvPr id="0" name=""/>
        <dsp:cNvSpPr/>
      </dsp:nvSpPr>
      <dsp:spPr>
        <a:xfrm>
          <a:off x="3263264" y="1334407"/>
          <a:ext cx="2797084" cy="889604"/>
        </a:xfrm>
        <a:prstGeom prst="roundRect">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2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it-IT" sz="3800" kern="1200" dirty="0"/>
        </a:p>
      </dsp:txBody>
      <dsp:txXfrm>
        <a:off x="3306691" y="1377834"/>
        <a:ext cx="2710230" cy="80275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3CB48DDD-A5BE-4290-9026-A1672B7E5B25}" type="datetimeFigureOut">
              <a:rPr lang="it-IT" smtClean="0"/>
              <a:t>12/07/2017</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784B12BA-D624-493A-8BF9-FB90BBF0EC41}" type="slidenum">
              <a:rPr lang="it-IT" smtClean="0"/>
              <a:t>‹N›</a:t>
            </a:fld>
            <a:endParaRPr lang="it-IT"/>
          </a:p>
        </p:txBody>
      </p:sp>
    </p:spTree>
    <p:extLst>
      <p:ext uri="{BB962C8B-B14F-4D97-AF65-F5344CB8AC3E}">
        <p14:creationId xmlns:p14="http://schemas.microsoft.com/office/powerpoint/2010/main" val="248359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84B12BA-D624-493A-8BF9-FB90BBF0EC41}" type="slidenum">
              <a:rPr lang="it-IT" smtClean="0"/>
              <a:t>13</a:t>
            </a:fld>
            <a:endParaRPr lang="it-IT"/>
          </a:p>
        </p:txBody>
      </p:sp>
    </p:spTree>
    <p:extLst>
      <p:ext uri="{BB962C8B-B14F-4D97-AF65-F5344CB8AC3E}">
        <p14:creationId xmlns:p14="http://schemas.microsoft.com/office/powerpoint/2010/main" val="382022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84B12BA-D624-493A-8BF9-FB90BBF0EC41}" type="slidenum">
              <a:rPr lang="it-IT" smtClean="0"/>
              <a:t>14</a:t>
            </a:fld>
            <a:endParaRPr lang="it-IT"/>
          </a:p>
        </p:txBody>
      </p:sp>
    </p:spTree>
    <p:extLst>
      <p:ext uri="{BB962C8B-B14F-4D97-AF65-F5344CB8AC3E}">
        <p14:creationId xmlns:p14="http://schemas.microsoft.com/office/powerpoint/2010/main" val="346944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9E3867D-4925-4DCA-861B-268C94F03E64}" type="datetime1">
              <a:rPr lang="en-US" smtClean="0"/>
              <a:t>7/12/2017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51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52618CD-1453-46E7-9B01-A67114CF407D}" type="datetime1">
              <a:rPr lang="en-US" smtClean="0"/>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0643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E49742F-AE28-4829-8EA9-089303193AA1}" type="datetime1">
              <a:rPr lang="en-US" smtClean="0"/>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38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98B5B63-6677-4EAC-84C1-9D0B8300EDC0}" type="datetime1">
              <a:rPr lang="en-US" smtClean="0"/>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737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F1ED926-52F7-4371-868C-A1F41028BAA4}" type="datetime1">
              <a:rPr lang="en-US" smtClean="0"/>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9368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AA77EC7-D666-420D-8A65-2382A9825E41}" type="datetime1">
              <a:rPr lang="en-US" smtClean="0"/>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0929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AC09F6C4-522A-455C-83F7-5D0272D56144}" type="datetime1">
              <a:rPr lang="en-US" smtClean="0"/>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60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3AC5E02-F411-4594-AFAC-361D7A162FCA}" type="datetime1">
              <a:rPr lang="en-US" smtClean="0"/>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128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9E02B19-620C-4084-80EE-8D91DBA4BA1D}" type="datetime1">
              <a:rPr lang="en-US" smtClean="0"/>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87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E9EC66A-CB38-4226-BCF1-2B7C6160AF87}" type="datetime1">
              <a:rPr lang="en-US" smtClean="0"/>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spTree>
    <p:extLst>
      <p:ext uri="{BB962C8B-B14F-4D97-AF65-F5344CB8AC3E}">
        <p14:creationId xmlns:p14="http://schemas.microsoft.com/office/powerpoint/2010/main" val="376763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28EF32C-E482-4D54-8202-05BCA481813A}" type="datetime1">
              <a:rPr lang="en-US" smtClean="0"/>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87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A2339AD-B823-4B25-BA3B-50F1DD1626A1}" type="datetime1">
              <a:rPr lang="en-US" smtClean="0"/>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128701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7592FEA-CC0B-40C7-BE15-4394C101D275}" type="datetime1">
              <a:rPr lang="en-US" smtClean="0"/>
              <a:t>7/12/2017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36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89536289-7410-44E2-B5FD-7D0AEF82677F}" type="datetime1">
              <a:rPr lang="en-US" smtClean="0"/>
              <a:t>7/12/2017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453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E5F9F-D5A9-48E4-9DD1-109A7A1B58A5}" type="datetime1">
              <a:rPr lang="en-US" smtClean="0"/>
              <a:t>7/12/2017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5843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37F4156-1BEE-4D51-9030-1E43757C4113}" type="datetime1">
              <a:rPr lang="en-US" smtClean="0"/>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874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D5E103A-BE21-4D6B-946F-EAEFED57309D}" type="datetime1">
              <a:rPr lang="en-US" smtClean="0"/>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746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753AEF-21F1-4D1D-8D21-B3A8D997D78B}" type="datetime1">
              <a:rPr lang="en-US" smtClean="0"/>
              <a:t>7/12/2017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17935082"/>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ipec.gov.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gid.gov.it/sites/default/files/leggi_decreti_direttive/dm_2-nov-2005.pdf" TargetMode="External"/><Relationship Id="rId2" Type="http://schemas.openxmlformats.org/officeDocument/2006/relationships/hyperlink" Target="http://www.agid.gov.it/sites/default/files/leggi_decreti_direttive/dpr_11-feb-2005_n.68.pdf"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www.agid.gov.it/sites/default/files/leggi_decreti_direttive/pec_regole_tecniche_dm_2-nov-2005.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gid.gov.it/cad/posta-elettronica-certificata" TargetMode="External"/><Relationship Id="rId2" Type="http://schemas.openxmlformats.org/officeDocument/2006/relationships/hyperlink" Target="http://www.agid.gov.it/sites/default/files/leggi_decreti_direttive/pec_regole_tecniche_dm_2-nov-2005.pdf"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ciaaroma@rm.legalmail.camcom.it" TargetMode="External"/><Relationship Id="rId2" Type="http://schemas.openxmlformats.org/officeDocument/2006/relationships/hyperlink" Target="mailto:denominazioneimpresasocietaria@legalmail.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azzettaufficiale.it/atto/serie_generale/caricaDettaglioAtto/originario?atto.dataPubblicazioneGazzetta=2012-12-18&amp;atto.codiceRedazionale=12A1327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725055" y="3696306"/>
            <a:ext cx="6815669" cy="1320802"/>
          </a:xfrm>
        </p:spPr>
        <p:txBody>
          <a:bodyPr>
            <a:normAutofit fontScale="55000" lnSpcReduction="20000"/>
          </a:bodyPr>
          <a:lstStyle/>
          <a:p>
            <a:endParaRPr lang="it-IT" sz="4000" dirty="0" smtClean="0"/>
          </a:p>
          <a:p>
            <a:endParaRPr lang="it-IT" sz="4800" dirty="0" smtClean="0">
              <a:solidFill>
                <a:schemeClr val="accent4">
                  <a:lumMod val="75000"/>
                </a:schemeClr>
              </a:solidFill>
            </a:endParaRPr>
          </a:p>
          <a:p>
            <a:r>
              <a:rPr lang="it-IT" sz="4800" dirty="0" smtClean="0">
                <a:solidFill>
                  <a:schemeClr val="accent4">
                    <a:lumMod val="75000"/>
                  </a:schemeClr>
                </a:solidFill>
              </a:rPr>
              <a:t>LA POSTA ELETTRONICA CERTIFICATA </a:t>
            </a:r>
            <a:endParaRPr lang="it-IT" sz="4800" dirty="0">
              <a:solidFill>
                <a:schemeClr val="accent4">
                  <a:lumMod val="75000"/>
                </a:schemeClr>
              </a:solidFill>
            </a:endParaRPr>
          </a:p>
        </p:txBody>
      </p:sp>
      <p:sp>
        <p:nvSpPr>
          <p:cNvPr id="6" name="CasellaDiTesto 5"/>
          <p:cNvSpPr txBox="1"/>
          <p:nvPr/>
        </p:nvSpPr>
        <p:spPr>
          <a:xfrm>
            <a:off x="538539" y="5893753"/>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757" y="1534887"/>
            <a:ext cx="5869440" cy="2955470"/>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8197" y="652461"/>
            <a:ext cx="1857375" cy="523875"/>
          </a:xfrm>
          <a:prstGeom prst="rect">
            <a:avLst/>
          </a:prstGeom>
        </p:spPr>
      </p:pic>
      <p:sp>
        <p:nvSpPr>
          <p:cNvPr id="2" name="Segnaposto numero diapositiva 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767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chemeClr val="accent4"/>
                </a:solidFill>
              </a:rPr>
              <a:t>Imprese obbligate a comunicare la PEC al Registro Imprese</a:t>
            </a:r>
            <a:endParaRPr lang="it-IT" b="1" dirty="0">
              <a:solidFill>
                <a:schemeClr val="accent4"/>
              </a:solidFill>
            </a:endParaRPr>
          </a:p>
        </p:txBody>
      </p:sp>
      <p:sp>
        <p:nvSpPr>
          <p:cNvPr id="3" name="Segnaposto contenuto 2"/>
          <p:cNvSpPr>
            <a:spLocks noGrp="1"/>
          </p:cNvSpPr>
          <p:nvPr>
            <p:ph idx="1"/>
          </p:nvPr>
        </p:nvSpPr>
        <p:spPr/>
        <p:txBody>
          <a:bodyPr>
            <a:normAutofit fontScale="55000" lnSpcReduction="20000"/>
          </a:bodyPr>
          <a:lstStyle/>
          <a:p>
            <a:pPr lvl="1"/>
            <a:r>
              <a:rPr lang="it-IT" sz="4500" dirty="0" smtClean="0">
                <a:solidFill>
                  <a:schemeClr val="accent4"/>
                </a:solidFill>
              </a:rPr>
              <a:t>tutte </a:t>
            </a:r>
            <a:r>
              <a:rPr lang="it-IT" sz="4500" dirty="0">
                <a:solidFill>
                  <a:schemeClr val="accent4"/>
                </a:solidFill>
              </a:rPr>
              <a:t>le </a:t>
            </a:r>
            <a:r>
              <a:rPr lang="it-IT" sz="4500" b="1" dirty="0">
                <a:solidFill>
                  <a:schemeClr val="accent4"/>
                </a:solidFill>
              </a:rPr>
              <a:t>imprese costituite in forma societaria</a:t>
            </a:r>
            <a:r>
              <a:rPr lang="it-IT" sz="4500" dirty="0">
                <a:solidFill>
                  <a:schemeClr val="accent4"/>
                </a:solidFill>
              </a:rPr>
              <a:t>, e </a:t>
            </a:r>
            <a:r>
              <a:rPr lang="it-IT" sz="4500" dirty="0" smtClean="0">
                <a:solidFill>
                  <a:schemeClr val="accent4"/>
                </a:solidFill>
              </a:rPr>
              <a:t>quindi</a:t>
            </a:r>
          </a:p>
          <a:p>
            <a:pPr marL="457200" lvl="1" indent="0">
              <a:buNone/>
            </a:pPr>
            <a:endParaRPr lang="it-IT" sz="4000" dirty="0" smtClean="0">
              <a:solidFill>
                <a:schemeClr val="accent4"/>
              </a:solidFill>
            </a:endParaRPr>
          </a:p>
          <a:p>
            <a:pPr lvl="0"/>
            <a:endParaRPr lang="it-IT" sz="4400" dirty="0"/>
          </a:p>
          <a:p>
            <a:pPr marL="0" lvl="0" indent="0">
              <a:buNone/>
            </a:pPr>
            <a:r>
              <a:rPr lang="it-IT" sz="3600" dirty="0"/>
              <a:t/>
            </a:r>
            <a:br>
              <a:rPr lang="it-IT" sz="3600" dirty="0"/>
            </a:br>
            <a:r>
              <a:rPr lang="it-IT" dirty="0"/>
              <a:t>  </a:t>
            </a:r>
            <a:endParaRPr lang="it-IT" sz="2800" dirty="0"/>
          </a:p>
          <a:p>
            <a:pPr lvl="1"/>
            <a:endParaRPr lang="it-IT" sz="4400" b="1" dirty="0" smtClean="0">
              <a:solidFill>
                <a:schemeClr val="accent4"/>
              </a:solidFill>
            </a:endParaRPr>
          </a:p>
          <a:p>
            <a:pPr lvl="1"/>
            <a:r>
              <a:rPr lang="it-IT" sz="4400" b="1" dirty="0" smtClean="0">
                <a:solidFill>
                  <a:schemeClr val="accent4"/>
                </a:solidFill>
              </a:rPr>
              <a:t>imprese </a:t>
            </a:r>
            <a:r>
              <a:rPr lang="it-IT" sz="4400" b="1" dirty="0">
                <a:solidFill>
                  <a:schemeClr val="accent4"/>
                </a:solidFill>
              </a:rPr>
              <a:t>individuali attive e non soggette a procedure concorsuali</a:t>
            </a:r>
            <a:endParaRPr lang="it-IT" sz="4400" dirty="0">
              <a:solidFill>
                <a:schemeClr val="accent4"/>
              </a:solidFill>
            </a:endParaRPr>
          </a:p>
          <a:p>
            <a:pPr marL="457200" lvl="1" indent="0">
              <a:buNone/>
            </a:pPr>
            <a:r>
              <a:rPr lang="it-IT" dirty="0"/>
              <a:t/>
            </a:r>
            <a:br>
              <a:rPr lang="it-IT" dirty="0"/>
            </a:b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307324593"/>
              </p:ext>
            </p:extLst>
          </p:nvPr>
        </p:nvGraphicFramePr>
        <p:xfrm>
          <a:off x="1845128" y="3192714"/>
          <a:ext cx="8621486" cy="1249680"/>
        </p:xfrm>
        <a:graphic>
          <a:graphicData uri="http://schemas.openxmlformats.org/drawingml/2006/table">
            <a:tbl>
              <a:tblPr firstRow="1" bandRow="1">
                <a:tableStyleId>{5C22544A-7EE6-4342-B048-85BDC9FD1C3A}</a:tableStyleId>
              </a:tblPr>
              <a:tblGrid>
                <a:gridCol w="4828946"/>
                <a:gridCol w="3792540"/>
              </a:tblGrid>
              <a:tr h="207961">
                <a:tc>
                  <a:txBody>
                    <a:bodyPr/>
                    <a:lstStyle/>
                    <a:p>
                      <a:pPr marL="285750" indent="-285750">
                        <a:buFont typeface="Wingdings" panose="05000000000000000000" pitchFamily="2" charset="2"/>
                        <a:buChar char="ü"/>
                      </a:pPr>
                      <a:r>
                        <a:rPr lang="it-IT" sz="1600" b="0" kern="1200" dirty="0" smtClean="0">
                          <a:solidFill>
                            <a:schemeClr val="accent4"/>
                          </a:solidFill>
                          <a:latin typeface="+mn-lt"/>
                          <a:ea typeface="+mn-ea"/>
                          <a:cs typeface="+mn-cs"/>
                        </a:rPr>
                        <a:t>SOCIETA’ DI PERSONE</a:t>
                      </a:r>
                      <a:endParaRPr lang="it-IT" sz="1600" b="0" kern="1200" dirty="0">
                        <a:solidFill>
                          <a:schemeClr val="accent4"/>
                        </a:solidFill>
                        <a:latin typeface="+mn-lt"/>
                        <a:ea typeface="+mn-ea"/>
                        <a:cs typeface="+mn-cs"/>
                      </a:endParaRPr>
                    </a:p>
                  </a:txBody>
                  <a:tcPr>
                    <a:noFill/>
                  </a:tcPr>
                </a:tc>
                <a:tc>
                  <a:txBody>
                    <a:bodyPr/>
                    <a:lstStyle/>
                    <a:p>
                      <a:pPr marL="285750" indent="-285750">
                        <a:buFont typeface="Wingdings" panose="05000000000000000000" pitchFamily="2" charset="2"/>
                        <a:buChar char="ü"/>
                      </a:pPr>
                      <a:r>
                        <a:rPr lang="it-IT" sz="1600" b="0" kern="1200" dirty="0" smtClean="0">
                          <a:solidFill>
                            <a:schemeClr val="accent4"/>
                          </a:solidFill>
                          <a:latin typeface="+mn-lt"/>
                          <a:ea typeface="+mn-ea"/>
                          <a:cs typeface="+mn-cs"/>
                        </a:rPr>
                        <a:t>SOCIETA’ DI CAPITALI</a:t>
                      </a:r>
                      <a:endParaRPr lang="it-IT" sz="1600" b="0" kern="1200" dirty="0">
                        <a:solidFill>
                          <a:schemeClr val="accent4"/>
                        </a:solidFill>
                        <a:latin typeface="+mn-lt"/>
                        <a:ea typeface="+mn-ea"/>
                        <a:cs typeface="+mn-cs"/>
                      </a:endParaRPr>
                    </a:p>
                  </a:txBody>
                  <a:tcPr>
                    <a:noFill/>
                  </a:tcPr>
                </a:tc>
              </a:tr>
              <a:tr h="207961">
                <a:tc>
                  <a:txBody>
                    <a:bodyPr/>
                    <a:lstStyle/>
                    <a:p>
                      <a:pPr marL="285750" indent="-285750">
                        <a:buFont typeface="Wingdings" panose="05000000000000000000" pitchFamily="2" charset="2"/>
                        <a:buChar char="ü"/>
                      </a:pPr>
                      <a:r>
                        <a:rPr lang="it-IT" sz="1600" dirty="0" smtClean="0">
                          <a:solidFill>
                            <a:schemeClr val="accent4"/>
                          </a:solidFill>
                        </a:rPr>
                        <a:t>SOCIETA’ IN LIQUIDAZIONE</a:t>
                      </a:r>
                      <a:endParaRPr lang="it-IT" sz="1600" dirty="0">
                        <a:solidFill>
                          <a:schemeClr val="accent4"/>
                        </a:solidFill>
                      </a:endParaRPr>
                    </a:p>
                  </a:txBody>
                  <a:tcPr>
                    <a:noFill/>
                  </a:tcPr>
                </a:tc>
                <a:tc>
                  <a:txBody>
                    <a:bodyPr/>
                    <a:lstStyle/>
                    <a:p>
                      <a:pPr marL="285750" indent="-285750">
                        <a:buFont typeface="Wingdings" panose="05000000000000000000" pitchFamily="2" charset="2"/>
                        <a:buChar char="ü"/>
                      </a:pPr>
                      <a:r>
                        <a:rPr lang="it-IT" sz="1600" dirty="0" smtClean="0">
                          <a:solidFill>
                            <a:schemeClr val="accent4"/>
                          </a:solidFill>
                        </a:rPr>
                        <a:t>SOCIETA’ CONSORTILI</a:t>
                      </a:r>
                      <a:endParaRPr lang="it-IT" sz="1600" dirty="0">
                        <a:solidFill>
                          <a:schemeClr val="accent4"/>
                        </a:solidFill>
                      </a:endParaRPr>
                    </a:p>
                  </a:txBody>
                  <a:tcPr>
                    <a:noFill/>
                  </a:tcPr>
                </a:tc>
              </a:tr>
              <a:tr h="359206">
                <a:tc>
                  <a:txBody>
                    <a:bodyPr/>
                    <a:lstStyle/>
                    <a:p>
                      <a:pPr marL="285750" indent="-285750">
                        <a:buFont typeface="Wingdings" panose="05000000000000000000" pitchFamily="2" charset="2"/>
                        <a:buChar char="ü"/>
                      </a:pPr>
                      <a:r>
                        <a:rPr lang="it-IT" sz="1600" dirty="0" smtClean="0">
                          <a:solidFill>
                            <a:schemeClr val="accent4"/>
                          </a:solidFill>
                        </a:rPr>
                        <a:t>SOCIETA’ ESTERE CON SEDE </a:t>
                      </a:r>
                    </a:p>
                    <a:p>
                      <a:r>
                        <a:rPr lang="it-IT" sz="1600" dirty="0" smtClean="0">
                          <a:solidFill>
                            <a:schemeClr val="accent4"/>
                          </a:solidFill>
                        </a:rPr>
                        <a:t>      SECONDARIA</a:t>
                      </a:r>
                      <a:r>
                        <a:rPr lang="it-IT" sz="1600" baseline="0" dirty="0" smtClean="0">
                          <a:solidFill>
                            <a:schemeClr val="accent4"/>
                          </a:solidFill>
                        </a:rPr>
                        <a:t> IN ITALIA</a:t>
                      </a:r>
                      <a:endParaRPr lang="it-IT" sz="1600" dirty="0">
                        <a:solidFill>
                          <a:schemeClr val="accent4"/>
                        </a:solidFill>
                      </a:endParaRPr>
                    </a:p>
                  </a:txBody>
                  <a:tcPr>
                    <a:noFill/>
                  </a:tcPr>
                </a:tc>
                <a:tc>
                  <a:txBody>
                    <a:bodyPr/>
                    <a:lstStyle/>
                    <a:p>
                      <a:pPr marL="285750" indent="-285750">
                        <a:buFont typeface="Wingdings" panose="05000000000000000000" pitchFamily="2" charset="2"/>
                        <a:buChar char="ü"/>
                      </a:pPr>
                      <a:r>
                        <a:rPr lang="it-IT" sz="1600" dirty="0" smtClean="0">
                          <a:solidFill>
                            <a:schemeClr val="accent4"/>
                          </a:solidFill>
                        </a:rPr>
                        <a:t>SOCIETA’ COOPERATIVE</a:t>
                      </a:r>
                      <a:endParaRPr lang="it-IT" sz="1600" dirty="0">
                        <a:solidFill>
                          <a:schemeClr val="accent4"/>
                        </a:solidFill>
                      </a:endParaRPr>
                    </a:p>
                  </a:txBody>
                  <a:tcPr>
                    <a:noFill/>
                  </a:tcPr>
                </a:tc>
              </a:tr>
            </a:tbl>
          </a:graphicData>
        </a:graphic>
      </p:graphicFrame>
      <p:sp>
        <p:nvSpPr>
          <p:cNvPr id="6" name="CasellaDiTesto 5"/>
          <p:cNvSpPr txBox="1"/>
          <p:nvPr/>
        </p:nvSpPr>
        <p:spPr>
          <a:xfrm>
            <a:off x="501649" y="6511650"/>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7" name="Segnaposto numero diapositiva 6"/>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1239374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1" y="1071032"/>
            <a:ext cx="9601196" cy="1303867"/>
          </a:xfrm>
        </p:spPr>
        <p:txBody>
          <a:bodyPr>
            <a:noAutofit/>
          </a:bodyPr>
          <a:lstStyle/>
          <a:p>
            <a:r>
              <a:rPr lang="it-IT" sz="2800" b="1" dirty="0" smtClean="0">
                <a:solidFill>
                  <a:schemeClr val="accent4"/>
                </a:solidFill>
              </a:rPr>
              <a:t>Indice Nazionale Indirizzi di Posta Elettronica Certificata  </a:t>
            </a:r>
            <a:r>
              <a:rPr lang="it-IT" sz="2800" b="1" dirty="0">
                <a:solidFill>
                  <a:schemeClr val="accent4"/>
                </a:solidFill>
              </a:rPr>
              <a:t>(INI – PEC)</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sz="2600" dirty="0">
                <a:solidFill>
                  <a:schemeClr val="accent4"/>
                </a:solidFill>
              </a:rPr>
              <a:t>E‘ stato  istituito presso il Ministero per lo Sviluppo Economico, l'elenco pubblico delle PEC delle imprese e dei professionisti denominato </a:t>
            </a:r>
            <a:r>
              <a:rPr lang="it-IT" sz="2600" b="1" dirty="0">
                <a:solidFill>
                  <a:schemeClr val="accent4"/>
                </a:solidFill>
              </a:rPr>
              <a:t>Indice Nazionale degli Indirizzi di Posta Elettronica Certificata (INI-PEC)</a:t>
            </a:r>
          </a:p>
          <a:p>
            <a:pPr marL="0" indent="0" algn="just">
              <a:buNone/>
            </a:pPr>
            <a:r>
              <a:rPr lang="it-IT" sz="2600" dirty="0">
                <a:solidFill>
                  <a:schemeClr val="accent4"/>
                </a:solidFill>
              </a:rPr>
              <a:t>L'accesso all'INI-PEC è consentito alle pubbliche amministrazioni, ai professionisti, alle imprese, ai gestori o esercenti di pubblici servizi ed a tutti i cittadini tramite dal seguente sito web e senza necessità di autenticazione</a:t>
            </a:r>
          </a:p>
          <a:p>
            <a:pPr marL="0" indent="0" algn="ctr">
              <a:buNone/>
            </a:pPr>
            <a:r>
              <a:rPr lang="it-IT" dirty="0">
                <a:hlinkClick r:id="rId2"/>
              </a:rPr>
              <a:t>https://www.inipec.gov.it/</a:t>
            </a:r>
            <a:endParaRPr lang="it-IT" dirty="0"/>
          </a:p>
          <a:p>
            <a:pPr marL="0" indent="0" algn="just">
              <a:buNone/>
            </a:pPr>
            <a:r>
              <a:rPr lang="it-IT" sz="2600" dirty="0">
                <a:solidFill>
                  <a:schemeClr val="accent4"/>
                </a:solidFill>
              </a:rPr>
              <a:t>L'indice viene puntualmente aggiornato con i dati provenienti dal Registro Imprese e dagli Ordini e dai Collegi di appartenenza</a:t>
            </a:r>
          </a:p>
        </p:txBody>
      </p:sp>
      <p:sp>
        <p:nvSpPr>
          <p:cNvPr id="5" name="CasellaDiTesto 4"/>
          <p:cNvSpPr txBox="1"/>
          <p:nvPr/>
        </p:nvSpPr>
        <p:spPr>
          <a:xfrm>
            <a:off x="501649" y="6488668"/>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6" name="Segnaposto numero diapositiva 5"/>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677102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b="1" dirty="0" smtClean="0">
                <a:solidFill>
                  <a:schemeClr val="accent4"/>
                </a:solidFill>
              </a:rPr>
              <a:t/>
            </a:r>
            <a:br>
              <a:rPr lang="it-IT" sz="4000" b="1" dirty="0" smtClean="0">
                <a:solidFill>
                  <a:schemeClr val="accent4"/>
                </a:solidFill>
              </a:rPr>
            </a:br>
            <a:r>
              <a:rPr lang="it-IT" sz="4000" b="1" dirty="0" smtClean="0">
                <a:solidFill>
                  <a:schemeClr val="accent4"/>
                </a:solidFill>
              </a:rPr>
              <a:t>Registro </a:t>
            </a:r>
            <a:r>
              <a:rPr lang="it-IT" sz="4000" b="1" dirty="0">
                <a:solidFill>
                  <a:schemeClr val="accent4"/>
                </a:solidFill>
              </a:rPr>
              <a:t>Imprese e </a:t>
            </a:r>
            <a:r>
              <a:rPr lang="it-IT" sz="4000" b="1" dirty="0" smtClean="0">
                <a:solidFill>
                  <a:schemeClr val="accent4"/>
                </a:solidFill>
              </a:rPr>
              <a:t/>
            </a:r>
            <a:br>
              <a:rPr lang="it-IT" sz="4000" b="1" dirty="0" smtClean="0">
                <a:solidFill>
                  <a:schemeClr val="accent4"/>
                </a:solidFill>
              </a:rPr>
            </a:br>
            <a:r>
              <a:rPr lang="it-IT" sz="4000" b="1" dirty="0" smtClean="0">
                <a:solidFill>
                  <a:schemeClr val="accent4"/>
                </a:solidFill>
              </a:rPr>
              <a:t>titolarità </a:t>
            </a:r>
            <a:r>
              <a:rPr lang="it-IT" sz="4000" b="1" dirty="0">
                <a:solidFill>
                  <a:schemeClr val="accent4"/>
                </a:solidFill>
              </a:rPr>
              <a:t>dell'indirizzo PEC </a:t>
            </a:r>
            <a:br>
              <a:rPr lang="it-IT" sz="4000" b="1" dirty="0">
                <a:solidFill>
                  <a:schemeClr val="accent4"/>
                </a:solidFill>
              </a:rPr>
            </a:br>
            <a:endParaRPr lang="it-IT" sz="4000" b="1" dirty="0">
              <a:solidFill>
                <a:schemeClr val="accent4"/>
              </a:solidFill>
            </a:endParaRPr>
          </a:p>
        </p:txBody>
      </p:sp>
      <p:sp>
        <p:nvSpPr>
          <p:cNvPr id="3" name="Segnaposto contenuto 2"/>
          <p:cNvSpPr>
            <a:spLocks noGrp="1"/>
          </p:cNvSpPr>
          <p:nvPr>
            <p:ph idx="1"/>
          </p:nvPr>
        </p:nvSpPr>
        <p:spPr>
          <a:xfrm>
            <a:off x="1295402" y="2529930"/>
            <a:ext cx="9601196" cy="3318936"/>
          </a:xfrm>
        </p:spPr>
        <p:txBody>
          <a:bodyPr>
            <a:normAutofit/>
          </a:bodyPr>
          <a:lstStyle/>
          <a:p>
            <a:pPr marL="0" indent="0" algn="just">
              <a:buNone/>
            </a:pPr>
            <a:r>
              <a:rPr lang="it-IT" dirty="0">
                <a:solidFill>
                  <a:schemeClr val="accent4"/>
                </a:solidFill>
              </a:rPr>
              <a:t>Il Ministero dello Sviluppo Economico ha precisato in una nota (</a:t>
            </a:r>
            <a:r>
              <a:rPr lang="it-IT" dirty="0" smtClean="0">
                <a:solidFill>
                  <a:schemeClr val="accent4"/>
                </a:solidFill>
              </a:rPr>
              <a:t>Circolare </a:t>
            </a:r>
            <a:r>
              <a:rPr lang="it-IT" smtClean="0">
                <a:solidFill>
                  <a:schemeClr val="accent4"/>
                </a:solidFill>
              </a:rPr>
              <a:t>n 3670 del 23/06/2014), che </a:t>
            </a:r>
            <a:r>
              <a:rPr lang="it-IT" dirty="0">
                <a:solidFill>
                  <a:schemeClr val="accent4"/>
                </a:solidFill>
              </a:rPr>
              <a:t>è possibile iscrivere nel Registro Imprese </a:t>
            </a:r>
            <a:r>
              <a:rPr lang="it-IT" b="1" dirty="0">
                <a:solidFill>
                  <a:schemeClr val="accent4"/>
                </a:solidFill>
              </a:rPr>
              <a:t>unicamente</a:t>
            </a:r>
            <a:r>
              <a:rPr lang="it-IT" dirty="0">
                <a:solidFill>
                  <a:schemeClr val="accent4"/>
                </a:solidFill>
              </a:rPr>
              <a:t> l'indirizzo PEC di cui è titolare l'impresa</a:t>
            </a:r>
          </a:p>
          <a:p>
            <a:pPr marL="0" indent="0" algn="just">
              <a:buNone/>
            </a:pPr>
            <a:r>
              <a:rPr lang="it-IT" dirty="0">
                <a:solidFill>
                  <a:schemeClr val="accent4"/>
                </a:solidFill>
              </a:rPr>
              <a:t>Eventuali </a:t>
            </a:r>
            <a:r>
              <a:rPr lang="it-IT" b="1" dirty="0">
                <a:solidFill>
                  <a:schemeClr val="accent4"/>
                </a:solidFill>
              </a:rPr>
              <a:t>iscrizioni dello stesso indirizzo PEC </a:t>
            </a:r>
            <a:r>
              <a:rPr lang="it-IT" dirty="0">
                <a:solidFill>
                  <a:schemeClr val="accent4"/>
                </a:solidFill>
              </a:rPr>
              <a:t>nelle posizioni di altre imprese non sono consentite, </a:t>
            </a:r>
            <a:r>
              <a:rPr lang="it-IT" b="1" dirty="0">
                <a:solidFill>
                  <a:schemeClr val="accent4"/>
                </a:solidFill>
              </a:rPr>
              <a:t>comportano l'avvio della procedura di cancellazione del dato errato</a:t>
            </a:r>
            <a:r>
              <a:rPr lang="it-IT" dirty="0">
                <a:solidFill>
                  <a:schemeClr val="accent4"/>
                </a:solidFill>
              </a:rPr>
              <a:t> e l'applicazione delle previste sanzioni</a:t>
            </a:r>
          </a:p>
          <a:p>
            <a:endParaRPr lang="it-IT" dirty="0"/>
          </a:p>
        </p:txBody>
      </p:sp>
      <p:sp>
        <p:nvSpPr>
          <p:cNvPr id="4" name="CasellaDiTesto 3"/>
          <p:cNvSpPr txBox="1"/>
          <p:nvPr/>
        </p:nvSpPr>
        <p:spPr>
          <a:xfrm>
            <a:off x="501649" y="6488668"/>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5" name="Segnaposto numero diapositiva 4"/>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4060296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1" y="1121832"/>
            <a:ext cx="9601196" cy="1303867"/>
          </a:xfrm>
        </p:spPr>
        <p:txBody>
          <a:bodyPr>
            <a:noAutofit/>
          </a:bodyPr>
          <a:lstStyle/>
          <a:p>
            <a:r>
              <a:rPr lang="it-IT" sz="2800" b="1" dirty="0">
                <a:solidFill>
                  <a:schemeClr val="accent4"/>
                </a:solidFill>
              </a:rPr>
              <a:t>Mancata comunicazione della PEC al Registro delle Imprese: le sanzioni </a:t>
            </a:r>
            <a:r>
              <a:rPr lang="it-IT" sz="2800" b="1" dirty="0" smtClean="0">
                <a:solidFill>
                  <a:schemeClr val="accent4"/>
                </a:solidFill>
              </a:rPr>
              <a:t>per le imprese individuali</a:t>
            </a:r>
            <a:endParaRPr lang="it-IT" sz="2800" b="1" dirty="0">
              <a:solidFill>
                <a:schemeClr val="accent4"/>
              </a:solidFill>
            </a:endParaRPr>
          </a:p>
        </p:txBody>
      </p:sp>
      <p:sp>
        <p:nvSpPr>
          <p:cNvPr id="3" name="Segnaposto contenuto 2"/>
          <p:cNvSpPr>
            <a:spLocks noGrp="1"/>
          </p:cNvSpPr>
          <p:nvPr>
            <p:ph idx="1"/>
          </p:nvPr>
        </p:nvSpPr>
        <p:spPr/>
        <p:txBody>
          <a:bodyPr>
            <a:noAutofit/>
          </a:bodyPr>
          <a:lstStyle/>
          <a:p>
            <a:pPr marL="0" indent="0">
              <a:buNone/>
            </a:pPr>
            <a:r>
              <a:rPr lang="it-IT" dirty="0">
                <a:solidFill>
                  <a:schemeClr val="accent4"/>
                </a:solidFill>
              </a:rPr>
              <a:t>La normativa  prevede un diverso regime sanzionatorio in funzione del tipo di impresa:</a:t>
            </a:r>
          </a:p>
          <a:p>
            <a:pPr algn="just">
              <a:buFont typeface="Wingdings" panose="05000000000000000000" pitchFamily="2" charset="2"/>
              <a:buChar char="Ø"/>
            </a:pPr>
            <a:r>
              <a:rPr lang="it-IT" sz="2000" dirty="0">
                <a:solidFill>
                  <a:schemeClr val="accent4"/>
                </a:solidFill>
              </a:rPr>
              <a:t>nel caso in cui sia </a:t>
            </a:r>
            <a:r>
              <a:rPr lang="it-IT" sz="2000" b="1" dirty="0">
                <a:solidFill>
                  <a:schemeClr val="accent4"/>
                </a:solidFill>
              </a:rPr>
              <a:t>un’impresa individuale </a:t>
            </a:r>
            <a:r>
              <a:rPr lang="it-IT" sz="2000" dirty="0">
                <a:solidFill>
                  <a:schemeClr val="accent4"/>
                </a:solidFill>
              </a:rPr>
              <a:t>a non aver comunicato l’indirizzo di posta certificata, l’art. 5 del Decreto Crescita 2.0 prevede che </a:t>
            </a:r>
            <a:r>
              <a:rPr lang="it-IT" sz="2000" dirty="0" smtClean="0">
                <a:solidFill>
                  <a:schemeClr val="accent4"/>
                </a:solidFill>
              </a:rPr>
              <a:t>«</a:t>
            </a:r>
            <a:r>
              <a:rPr lang="it-IT" sz="2000" i="1" dirty="0" smtClean="0">
                <a:solidFill>
                  <a:schemeClr val="accent4"/>
                </a:solidFill>
              </a:rPr>
              <a:t>l'ufficio </a:t>
            </a:r>
            <a:r>
              <a:rPr lang="it-IT" sz="2000" i="1" dirty="0">
                <a:solidFill>
                  <a:schemeClr val="accent4"/>
                </a:solidFill>
              </a:rPr>
              <a:t>del registro delle imprese che riceve una domanda di iscrizione da parte di un'impresa individuale che non abbia iscritto il proprio indirizzo di posta elettronica certificata, in luogo dell'irrogazione della sanzione prevista dall'articolo 2630 del codice civile, sospenda la domanda fino ad integrazione della domanda con l'indirizzo di posta elettronica certificata e comunque per </a:t>
            </a:r>
            <a:r>
              <a:rPr lang="it-IT" sz="2000" i="1" smtClean="0">
                <a:solidFill>
                  <a:schemeClr val="accent4"/>
                </a:solidFill>
              </a:rPr>
              <a:t>quarantacinque giorni».</a:t>
            </a:r>
            <a:r>
              <a:rPr lang="it-IT" sz="2000" smtClean="0">
                <a:solidFill>
                  <a:schemeClr val="accent4"/>
                </a:solidFill>
              </a:rPr>
              <a:t> </a:t>
            </a:r>
            <a:r>
              <a:rPr lang="it-IT" sz="2000" b="1" dirty="0">
                <a:solidFill>
                  <a:schemeClr val="accent4"/>
                </a:solidFill>
              </a:rPr>
              <a:t>Decorso inutilmente questo termine la domanda si intende non presentata</a:t>
            </a:r>
          </a:p>
        </p:txBody>
      </p:sp>
      <p:sp>
        <p:nvSpPr>
          <p:cNvPr id="5" name="CasellaDiTesto 4"/>
          <p:cNvSpPr txBox="1"/>
          <p:nvPr/>
        </p:nvSpPr>
        <p:spPr>
          <a:xfrm>
            <a:off x="501649" y="6488668"/>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6" name="Segnaposto numero diapositiva 5"/>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3421772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1" y="1071032"/>
            <a:ext cx="9601196" cy="1303867"/>
          </a:xfrm>
        </p:spPr>
        <p:txBody>
          <a:bodyPr>
            <a:noAutofit/>
          </a:bodyPr>
          <a:lstStyle/>
          <a:p>
            <a:r>
              <a:rPr lang="it-IT" sz="2800" b="1" dirty="0">
                <a:solidFill>
                  <a:schemeClr val="accent4"/>
                </a:solidFill>
              </a:rPr>
              <a:t>Mancata comunicazione della PEC al Registro delle Imprese: le sanzioni </a:t>
            </a:r>
            <a:r>
              <a:rPr lang="it-IT" sz="2800" b="1" dirty="0" smtClean="0">
                <a:solidFill>
                  <a:schemeClr val="accent4"/>
                </a:solidFill>
              </a:rPr>
              <a:t>per le società</a:t>
            </a:r>
            <a:endParaRPr lang="it-IT" sz="2800" b="1" dirty="0">
              <a:solidFill>
                <a:schemeClr val="accent4"/>
              </a:solidFill>
            </a:endParaRPr>
          </a:p>
        </p:txBody>
      </p:sp>
      <p:sp>
        <p:nvSpPr>
          <p:cNvPr id="3" name="Segnaposto contenuto 2"/>
          <p:cNvSpPr>
            <a:spLocks noGrp="1"/>
          </p:cNvSpPr>
          <p:nvPr>
            <p:ph idx="1"/>
          </p:nvPr>
        </p:nvSpPr>
        <p:spPr/>
        <p:txBody>
          <a:bodyPr>
            <a:noAutofit/>
          </a:bodyPr>
          <a:lstStyle/>
          <a:p>
            <a:pPr marL="0" indent="0">
              <a:buNone/>
            </a:pPr>
            <a:r>
              <a:rPr lang="it-IT" dirty="0">
                <a:solidFill>
                  <a:schemeClr val="accent4"/>
                </a:solidFill>
              </a:rPr>
              <a:t>La normativa  prevede un diverso regime sanzionatorio in funzione del tipo di impresa:</a:t>
            </a:r>
          </a:p>
          <a:p>
            <a:pPr algn="just">
              <a:buFont typeface="Wingdings" panose="05000000000000000000" pitchFamily="2" charset="2"/>
              <a:buChar char="Ø"/>
            </a:pPr>
            <a:r>
              <a:rPr lang="it-IT" sz="2000" dirty="0">
                <a:solidFill>
                  <a:schemeClr val="accent4"/>
                </a:solidFill>
              </a:rPr>
              <a:t>nel caso in cui una </a:t>
            </a:r>
            <a:r>
              <a:rPr lang="it-IT" sz="2000" b="1" dirty="0">
                <a:solidFill>
                  <a:schemeClr val="accent4"/>
                </a:solidFill>
              </a:rPr>
              <a:t>società</a:t>
            </a:r>
            <a:r>
              <a:rPr lang="it-IT" sz="2000" dirty="0">
                <a:solidFill>
                  <a:schemeClr val="accent4"/>
                </a:solidFill>
              </a:rPr>
              <a:t> non comunichi il proprio indirizzo PEC, l’art. 16, comma 6-bis del DL 185/2008, ha stabilito che “</a:t>
            </a:r>
            <a:r>
              <a:rPr lang="it-IT" sz="2000" i="1" dirty="0">
                <a:solidFill>
                  <a:schemeClr val="accent4"/>
                </a:solidFill>
              </a:rPr>
              <a:t>l'ufficio del registro delle imprese che riceve una domanda di iscrizione da parte di un'impresa costituita in forma societaria, che non ha iscritto il proprio indirizzo di posta elettronica certificata, in luogo dell'irrogazione della sanzione prevista dall'articolo 2630 del codice civile (come modificato dall'art. 9, della L11/11/2011 n. 180), sospende la domanda per tre mesi, in attesa che essa sia integrata con l'indirizzo di posta elettronica </a:t>
            </a:r>
            <a:r>
              <a:rPr lang="it-IT" sz="2000" i="1" dirty="0" smtClean="0">
                <a:solidFill>
                  <a:schemeClr val="accent4"/>
                </a:solidFill>
              </a:rPr>
              <a:t>certificata</a:t>
            </a:r>
            <a:r>
              <a:rPr lang="it-IT" sz="2000" dirty="0" smtClean="0">
                <a:solidFill>
                  <a:schemeClr val="accent4"/>
                </a:solidFill>
              </a:rPr>
              <a:t>”</a:t>
            </a:r>
            <a:endParaRPr lang="it-IT" sz="2000" dirty="0">
              <a:solidFill>
                <a:schemeClr val="accent4"/>
              </a:solidFill>
            </a:endParaRPr>
          </a:p>
          <a:p>
            <a:pPr marL="0" indent="0" algn="just">
              <a:buNone/>
            </a:pPr>
            <a:endParaRPr lang="it-IT" sz="1600" dirty="0"/>
          </a:p>
        </p:txBody>
      </p:sp>
      <p:sp>
        <p:nvSpPr>
          <p:cNvPr id="5" name="CasellaDiTesto 4"/>
          <p:cNvSpPr txBox="1"/>
          <p:nvPr/>
        </p:nvSpPr>
        <p:spPr>
          <a:xfrm>
            <a:off x="501649" y="6488668"/>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6" name="Segnaposto numero diapositiva 5"/>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1343063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9702" y="1020232"/>
            <a:ext cx="9601196" cy="1303867"/>
          </a:xfrm>
        </p:spPr>
        <p:txBody>
          <a:bodyPr>
            <a:noAutofit/>
          </a:bodyPr>
          <a:lstStyle/>
          <a:p>
            <a:r>
              <a:rPr lang="it-IT" altLang="it-IT" sz="4000" b="1" dirty="0">
                <a:solidFill>
                  <a:schemeClr val="accent4"/>
                </a:solidFill>
              </a:rPr>
              <a:t>Principali riferimenti normativi </a:t>
            </a:r>
            <a:br>
              <a:rPr lang="it-IT" altLang="it-IT" sz="4000" b="1" dirty="0">
                <a:solidFill>
                  <a:schemeClr val="accent4"/>
                </a:solidFill>
              </a:rPr>
            </a:br>
            <a:r>
              <a:rPr lang="it-IT" altLang="it-IT" sz="4000" b="1" dirty="0">
                <a:solidFill>
                  <a:schemeClr val="accent4"/>
                </a:solidFill>
              </a:rPr>
              <a:t>sulla Posta Elettronica </a:t>
            </a:r>
            <a:r>
              <a:rPr lang="it-IT" altLang="it-IT" sz="4000" b="1" dirty="0" smtClean="0">
                <a:solidFill>
                  <a:schemeClr val="accent4"/>
                </a:solidFill>
              </a:rPr>
              <a:t>Certificata</a:t>
            </a:r>
            <a:r>
              <a:rPr lang="it-IT" altLang="it-IT" sz="4000" b="1" dirty="0">
                <a:solidFill>
                  <a:schemeClr val="accent4"/>
                </a:solidFill>
              </a:rPr>
              <a:t/>
            </a:r>
            <a:br>
              <a:rPr lang="it-IT" altLang="it-IT" sz="4000" b="1" dirty="0">
                <a:solidFill>
                  <a:schemeClr val="accent4"/>
                </a:solidFill>
              </a:rPr>
            </a:br>
            <a:endParaRPr lang="it-IT" sz="4000" b="1" dirty="0">
              <a:solidFill>
                <a:schemeClr val="accent4"/>
              </a:solidFill>
            </a:endParaRPr>
          </a:p>
        </p:txBody>
      </p:sp>
      <p:sp>
        <p:nvSpPr>
          <p:cNvPr id="3" name="Rectangle 1"/>
          <p:cNvSpPr>
            <a:spLocks noGrp="1" noChangeArrowheads="1"/>
          </p:cNvSpPr>
          <p:nvPr>
            <p:ph idx="1"/>
          </p:nvPr>
        </p:nvSpPr>
        <p:spPr bwMode="auto">
          <a:xfrm>
            <a:off x="1689100" y="2560938"/>
            <a:ext cx="866480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pPr>
            <a:r>
              <a:rPr kumimoji="0" lang="it-IT" altLang="it-IT" sz="2000" b="0" i="0" u="none" strike="noStrike" cap="none" normalizeH="0" baseline="0" dirty="0" smtClean="0">
                <a:ln>
                  <a:noFill/>
                </a:ln>
                <a:solidFill>
                  <a:srgbClr val="666666"/>
                </a:solidFill>
                <a:effectLst/>
                <a:latin typeface="+mj-lt"/>
                <a:hlinkClick r:id="rId2"/>
              </a:rPr>
              <a:t>Decreto del Presidente della Repubblica 11 febbraio 2005 n. 68</a:t>
            </a:r>
            <a:r>
              <a:rPr kumimoji="0" lang="it-IT" altLang="it-IT" sz="2000" b="0" i="0" u="none" strike="noStrike" cap="none" normalizeH="0" baseline="0" dirty="0" smtClean="0">
                <a:ln>
                  <a:noFill/>
                </a:ln>
                <a:solidFill>
                  <a:srgbClr val="666666"/>
                </a:solidFill>
                <a:effectLst/>
                <a:latin typeface="+mj-lt"/>
              </a:rPr>
              <a:t> </a:t>
            </a: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dirty="0">
                <a:solidFill>
                  <a:schemeClr val="accent4"/>
                </a:solidFill>
              </a:rPr>
              <a:t>È il principale riferimento normativo relativo per la PEC e le sue caratteristiche generali.</a:t>
            </a:r>
          </a:p>
          <a:p>
            <a:pPr marL="0" marR="0" lvl="0" indent="0" algn="just" defTabSz="914400" rtl="0" eaLnBrk="0" fontAlgn="base" latinLnBrk="0" hangingPunct="0">
              <a:lnSpc>
                <a:spcPct val="100000"/>
              </a:lnSpc>
              <a:spcBef>
                <a:spcPct val="0"/>
              </a:spcBef>
              <a:spcAft>
                <a:spcPct val="0"/>
              </a:spcAft>
              <a:buClrTx/>
              <a:buSzTx/>
              <a:buNone/>
              <a:tabLst/>
            </a:pPr>
            <a:r>
              <a:rPr kumimoji="0" lang="it-IT" altLang="it-IT" sz="2000" b="0" i="0" u="none" strike="noStrike" cap="none" normalizeH="0" baseline="0" dirty="0" smtClean="0">
                <a:ln>
                  <a:noFill/>
                </a:ln>
                <a:solidFill>
                  <a:srgbClr val="666666"/>
                </a:solidFill>
                <a:effectLst/>
                <a:latin typeface="+mj-lt"/>
                <a:hlinkClick r:id="rId3"/>
              </a:rPr>
              <a:t>Decreto 2 novembre 2005</a:t>
            </a:r>
            <a:r>
              <a:rPr kumimoji="0" lang="it-IT" altLang="it-IT" sz="2000" b="0" i="0" u="none" strike="noStrike" cap="none" normalizeH="0" baseline="0" dirty="0" smtClean="0">
                <a:ln>
                  <a:noFill/>
                </a:ln>
                <a:solidFill>
                  <a:srgbClr val="666666"/>
                </a:solidFill>
                <a:effectLst/>
                <a:latin typeface="Arial" panose="020B0604020202020204" pitchFamily="34" charset="0"/>
              </a:rPr>
              <a:t> - </a:t>
            </a:r>
            <a:r>
              <a:rPr kumimoji="0" lang="it-IT" altLang="it-IT" sz="1600" b="0" i="1" u="none" strike="noStrike" cap="none" normalizeH="0" baseline="0" dirty="0" smtClean="0">
                <a:ln>
                  <a:noFill/>
                </a:ln>
                <a:solidFill>
                  <a:srgbClr val="666666"/>
                </a:solidFill>
                <a:effectLst/>
                <a:latin typeface="Arial" panose="020B0604020202020204" pitchFamily="34" charset="0"/>
              </a:rPr>
              <a:t>Regole tecniche per la formazione, la trasmissione e la validazione, anche temporale, della posta elettronica certificata </a:t>
            </a:r>
          </a:p>
          <a:p>
            <a:pPr marL="0" indent="0" algn="just" defTabSz="914400" eaLnBrk="0" fontAlgn="base" hangingPunct="0">
              <a:spcBef>
                <a:spcPct val="0"/>
              </a:spcBef>
              <a:spcAft>
                <a:spcPct val="0"/>
              </a:spcAft>
              <a:buClrTx/>
              <a:buSzTx/>
              <a:buNone/>
            </a:pPr>
            <a:r>
              <a:rPr lang="it-IT" altLang="it-IT" sz="2000" dirty="0">
                <a:solidFill>
                  <a:schemeClr val="accent4"/>
                </a:solidFill>
              </a:rPr>
              <a:t>Contiene le regole principali in merito al funzionamento della PEC e agli obblighi dei gestori </a:t>
            </a:r>
          </a:p>
          <a:p>
            <a:pPr marL="0" marR="0" lvl="0" indent="0" algn="just" defTabSz="914400" rtl="0" eaLnBrk="0" fontAlgn="base" latinLnBrk="0" hangingPunct="0">
              <a:lnSpc>
                <a:spcPct val="100000"/>
              </a:lnSpc>
              <a:spcBef>
                <a:spcPct val="0"/>
              </a:spcBef>
              <a:spcAft>
                <a:spcPct val="0"/>
              </a:spcAft>
              <a:buClrTx/>
              <a:buSzTx/>
              <a:buNone/>
              <a:tabLst/>
            </a:pPr>
            <a:r>
              <a:rPr kumimoji="0" lang="it-IT" altLang="it-IT" sz="2000" b="0" i="0" u="none" strike="noStrike" cap="none" normalizeH="0" baseline="0" dirty="0" smtClean="0">
                <a:ln>
                  <a:noFill/>
                </a:ln>
                <a:solidFill>
                  <a:srgbClr val="666666"/>
                </a:solidFill>
                <a:effectLst/>
                <a:latin typeface="+mj-lt"/>
                <a:hlinkClick r:id="rId4"/>
              </a:rPr>
              <a:t>Allegato tecnico al decreto 2 novembre 2005</a:t>
            </a:r>
            <a:r>
              <a:rPr kumimoji="0" lang="it-IT" altLang="it-IT" sz="2000" b="0" i="0" u="none" strike="noStrike" cap="none" normalizeH="0" baseline="0" dirty="0" smtClean="0">
                <a:ln>
                  <a:noFill/>
                </a:ln>
                <a:solidFill>
                  <a:srgbClr val="666666"/>
                </a:solidFill>
                <a:effectLst/>
                <a:latin typeface="+mj-lt"/>
              </a:rPr>
              <a:t> </a:t>
            </a:r>
          </a:p>
          <a:p>
            <a:pPr marL="0" indent="0" algn="just" defTabSz="914400" eaLnBrk="0" fontAlgn="base" hangingPunct="0">
              <a:spcBef>
                <a:spcPct val="0"/>
              </a:spcBef>
              <a:spcAft>
                <a:spcPct val="0"/>
              </a:spcAft>
              <a:buClrTx/>
              <a:buSzTx/>
              <a:buNone/>
            </a:pPr>
            <a:r>
              <a:rPr lang="it-IT" altLang="it-IT" sz="2000" dirty="0">
                <a:solidFill>
                  <a:schemeClr val="accent4"/>
                </a:solidFill>
              </a:rPr>
              <a:t>Definisce i dettagli tecnici particolareggiati sul funzionamento della PEC e sulle caratteristiche dei messaggi, delle ricevute e delle buste </a:t>
            </a:r>
          </a:p>
        </p:txBody>
      </p:sp>
      <p:sp>
        <p:nvSpPr>
          <p:cNvPr id="6" name="CasellaDiTesto 5"/>
          <p:cNvSpPr txBox="1"/>
          <p:nvPr/>
        </p:nvSpPr>
        <p:spPr>
          <a:xfrm>
            <a:off x="615950" y="6480478"/>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7" name="Segnaposto numero diapositiva 6"/>
          <p:cNvSpPr>
            <a:spLocks noGrp="1"/>
          </p:cNvSpPr>
          <p:nvPr>
            <p:ph type="sldNum" sz="quarter" idx="12"/>
          </p:nvPr>
        </p:nvSpPr>
        <p:spPr/>
        <p:txBody>
          <a:bodyPr/>
          <a:lstStyle/>
          <a:p>
            <a:fld id="{E97799C9-84D9-46D2-A11E-BCF8A720529D}" type="slidenum">
              <a:rPr lang="en-US" smtClean="0"/>
              <a:t>15</a:t>
            </a:fld>
            <a:endParaRPr lang="en-US" dirty="0"/>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250" y="783393"/>
            <a:ext cx="1200150" cy="1084227"/>
          </a:xfrm>
          <a:prstGeom prst="rect">
            <a:avLst/>
          </a:prstGeom>
        </p:spPr>
      </p:pic>
    </p:spTree>
    <p:extLst>
      <p:ext uri="{BB962C8B-B14F-4D97-AF65-F5344CB8AC3E}">
        <p14:creationId xmlns:p14="http://schemas.microsoft.com/office/powerpoint/2010/main" val="2856324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9702" y="1020232"/>
            <a:ext cx="9601196" cy="1303867"/>
          </a:xfrm>
        </p:spPr>
        <p:txBody>
          <a:bodyPr>
            <a:noAutofit/>
          </a:bodyPr>
          <a:lstStyle/>
          <a:p>
            <a:r>
              <a:rPr lang="it-IT" sz="4000" b="1" dirty="0">
                <a:solidFill>
                  <a:schemeClr val="accent4"/>
                </a:solidFill>
              </a:rPr>
              <a:t>…SEGUE</a:t>
            </a:r>
          </a:p>
        </p:txBody>
      </p:sp>
      <p:sp>
        <p:nvSpPr>
          <p:cNvPr id="3" name="Rectangle 1"/>
          <p:cNvSpPr>
            <a:spLocks noGrp="1" noChangeArrowheads="1"/>
          </p:cNvSpPr>
          <p:nvPr>
            <p:ph idx="1"/>
          </p:nvPr>
        </p:nvSpPr>
        <p:spPr bwMode="auto">
          <a:xfrm>
            <a:off x="1409702" y="2591716"/>
            <a:ext cx="948689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defTabSz="914400" eaLnBrk="0" fontAlgn="base" hangingPunct="0">
              <a:spcBef>
                <a:spcPct val="0"/>
              </a:spcBef>
              <a:spcAft>
                <a:spcPct val="0"/>
              </a:spcAft>
              <a:buClrTx/>
              <a:buSzTx/>
              <a:buNone/>
            </a:pPr>
            <a:r>
              <a:rPr lang="it-IT" altLang="it-IT" dirty="0" smtClean="0">
                <a:solidFill>
                  <a:srgbClr val="666666"/>
                </a:solidFill>
                <a:latin typeface="+mj-lt"/>
                <a:hlinkClick r:id="rId2"/>
              </a:rPr>
              <a:t>Circolare CNIPA del 24 novembre 2005 n.49</a:t>
            </a:r>
            <a:endParaRPr lang="it-IT" altLang="it-IT" dirty="0">
              <a:solidFill>
                <a:srgbClr val="666666"/>
              </a:solidFill>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dirty="0">
                <a:solidFill>
                  <a:schemeClr val="accent4"/>
                </a:solidFill>
              </a:rPr>
              <a:t>Sono questi gli atti normativi che definiscono gli aspetti generali del servizio e i dettagli tecnici che devono essere rispettati. In essi sono presenti le regole che garantiscono la validità del servizio e l’interoperabilità trai vari gestori PEC</a:t>
            </a:r>
          </a:p>
          <a:p>
            <a:pPr marL="0" indent="0" algn="just" defTabSz="914400" eaLnBrk="0" fontAlgn="base" hangingPunct="0">
              <a:spcBef>
                <a:spcPct val="0"/>
              </a:spcBef>
              <a:spcAft>
                <a:spcPct val="0"/>
              </a:spcAft>
              <a:buClrTx/>
              <a:buSzTx/>
              <a:buNone/>
            </a:pPr>
            <a:r>
              <a:rPr lang="it-IT" altLang="it-IT" b="1" dirty="0">
                <a:solidFill>
                  <a:srgbClr val="666666"/>
                </a:solidFill>
                <a:latin typeface="+mj-lt"/>
                <a:hlinkClick r:id="rId3"/>
              </a:rPr>
              <a:t>Il Codice dell'Amministrazione Digitale</a:t>
            </a:r>
            <a:r>
              <a:rPr lang="it-IT" altLang="it-IT" b="1" dirty="0">
                <a:solidFill>
                  <a:srgbClr val="666666"/>
                </a:solidFill>
                <a:latin typeface="+mj-lt"/>
              </a:rPr>
              <a:t> </a:t>
            </a:r>
            <a:r>
              <a:rPr lang="it-IT" altLang="it-IT" dirty="0">
                <a:solidFill>
                  <a:srgbClr val="666666"/>
                </a:solidFill>
                <a:latin typeface="+mj-lt"/>
              </a:rPr>
              <a:t>(</a:t>
            </a:r>
            <a:r>
              <a:rPr lang="it-IT" altLang="it-IT" dirty="0">
                <a:solidFill>
                  <a:schemeClr val="accent4"/>
                </a:solidFill>
              </a:rPr>
              <a:t>Decreto Legislativo 82/2005 modificato ed integrato dal Decreto Legislativo 179/2016), ribadisce ulteriormente il valore legale della Posta Elettronica Certificata come strumento di trasmissione </a:t>
            </a:r>
            <a:r>
              <a:rPr lang="it-IT" altLang="it-IT" dirty="0" smtClean="0">
                <a:solidFill>
                  <a:schemeClr val="accent4"/>
                </a:solidFill>
              </a:rPr>
              <a:t>telematica</a:t>
            </a:r>
            <a:endParaRPr lang="it-IT" altLang="it-IT" dirty="0">
              <a:solidFill>
                <a:srgbClr val="666666"/>
              </a:solidFill>
              <a:latin typeface="Arial" panose="020B0604020202020204" pitchFamily="34" charset="0"/>
            </a:endParaRPr>
          </a:p>
        </p:txBody>
      </p:sp>
      <p:sp>
        <p:nvSpPr>
          <p:cNvPr id="6" name="CasellaDiTesto 5"/>
          <p:cNvSpPr txBox="1"/>
          <p:nvPr/>
        </p:nvSpPr>
        <p:spPr>
          <a:xfrm>
            <a:off x="615950" y="6480478"/>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7" name="Segnaposto numero diapositiva 6"/>
          <p:cNvSpPr>
            <a:spLocks noGrp="1"/>
          </p:cNvSpPr>
          <p:nvPr>
            <p:ph type="sldNum" sz="quarter" idx="12"/>
          </p:nvPr>
        </p:nvSpPr>
        <p:spPr/>
        <p:txBody>
          <a:bodyPr/>
          <a:lstStyle/>
          <a:p>
            <a:fld id="{E97799C9-84D9-46D2-A11E-BCF8A720529D}" type="slidenum">
              <a:rPr lang="en-US" smtClean="0"/>
              <a:t>16</a:t>
            </a:fld>
            <a:endParaRPr lang="en-US" dirty="0"/>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3349" y="819882"/>
            <a:ext cx="1231900" cy="1112910"/>
          </a:xfrm>
          <a:prstGeom prst="rect">
            <a:avLst/>
          </a:prstGeom>
        </p:spPr>
      </p:pic>
    </p:spTree>
    <p:extLst>
      <p:ext uri="{BB962C8B-B14F-4D97-AF65-F5344CB8AC3E}">
        <p14:creationId xmlns:p14="http://schemas.microsoft.com/office/powerpoint/2010/main" val="3607256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694515" y="2159338"/>
            <a:ext cx="6815669" cy="1320802"/>
          </a:xfrm>
        </p:spPr>
        <p:txBody>
          <a:bodyPr>
            <a:normAutofit fontScale="47500" lnSpcReduction="20000"/>
          </a:bodyPr>
          <a:lstStyle/>
          <a:p>
            <a:endParaRPr lang="it-IT" sz="4000" dirty="0" smtClean="0"/>
          </a:p>
          <a:p>
            <a:endParaRPr lang="it-IT" sz="4800" dirty="0" smtClean="0">
              <a:solidFill>
                <a:schemeClr val="accent4">
                  <a:lumMod val="75000"/>
                </a:schemeClr>
              </a:solidFill>
            </a:endParaRPr>
          </a:p>
          <a:p>
            <a:r>
              <a:rPr lang="it-IT" sz="5900" dirty="0" smtClean="0">
                <a:solidFill>
                  <a:schemeClr val="accent4">
                    <a:lumMod val="75000"/>
                  </a:schemeClr>
                </a:solidFill>
              </a:rPr>
              <a:t>GRAZIE PER L’ATTENZIONE</a:t>
            </a:r>
            <a:endParaRPr lang="it-IT" sz="5900" dirty="0">
              <a:solidFill>
                <a:schemeClr val="accent4">
                  <a:lumMod val="75000"/>
                </a:schemeClr>
              </a:solidFill>
            </a:endParaRPr>
          </a:p>
        </p:txBody>
      </p:sp>
      <p:sp>
        <p:nvSpPr>
          <p:cNvPr id="6" name="CasellaDiTesto 5"/>
          <p:cNvSpPr txBox="1"/>
          <p:nvPr/>
        </p:nvSpPr>
        <p:spPr>
          <a:xfrm>
            <a:off x="498927" y="5911612"/>
            <a:ext cx="11206843"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183" y="701446"/>
            <a:ext cx="1857375" cy="523875"/>
          </a:xfrm>
          <a:prstGeom prst="rect">
            <a:avLst/>
          </a:prstGeom>
        </p:spPr>
      </p:pic>
      <p:sp>
        <p:nvSpPr>
          <p:cNvPr id="2" name="Segnaposto numero diapositiva 1"/>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03172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chemeClr val="accent4"/>
                </a:solidFill>
              </a:rPr>
              <a:t>Cos’è la PEC</a:t>
            </a:r>
            <a:endParaRPr lang="it-IT" dirty="0">
              <a:solidFill>
                <a:schemeClr val="accent4"/>
              </a:solidFill>
            </a:endParaRPr>
          </a:p>
        </p:txBody>
      </p:sp>
      <p:sp>
        <p:nvSpPr>
          <p:cNvPr id="3" name="Segnaposto contenuto 2"/>
          <p:cNvSpPr>
            <a:spLocks noGrp="1"/>
          </p:cNvSpPr>
          <p:nvPr>
            <p:ph idx="1"/>
          </p:nvPr>
        </p:nvSpPr>
        <p:spPr>
          <a:xfrm>
            <a:off x="1295401" y="2679700"/>
            <a:ext cx="9601196" cy="3568700"/>
          </a:xfrm>
        </p:spPr>
        <p:txBody>
          <a:bodyPr>
            <a:normAutofit fontScale="70000" lnSpcReduction="20000"/>
          </a:bodyPr>
          <a:lstStyle/>
          <a:p>
            <a:pPr marL="0" indent="0" algn="just">
              <a:buNone/>
            </a:pPr>
            <a:r>
              <a:rPr lang="it-IT" sz="3400" dirty="0">
                <a:solidFill>
                  <a:schemeClr val="accent4"/>
                </a:solidFill>
              </a:rPr>
              <a:t>La Posta Elettronica Certificata (PEC) </a:t>
            </a:r>
            <a:r>
              <a:rPr lang="it-IT" sz="3400" dirty="0" smtClean="0">
                <a:solidFill>
                  <a:schemeClr val="accent4"/>
                </a:solidFill>
              </a:rPr>
              <a:t>è</a:t>
            </a:r>
            <a:r>
              <a:rPr lang="it-IT" sz="3400" dirty="0">
                <a:solidFill>
                  <a:schemeClr val="accent4"/>
                </a:solidFill>
              </a:rPr>
              <a:t> </a:t>
            </a:r>
            <a:r>
              <a:rPr lang="it-IT" sz="3400" dirty="0" smtClean="0">
                <a:solidFill>
                  <a:schemeClr val="accent4"/>
                </a:solidFill>
              </a:rPr>
              <a:t>un </a:t>
            </a:r>
            <a:r>
              <a:rPr lang="it-IT" sz="3400" dirty="0">
                <a:solidFill>
                  <a:schemeClr val="accent4"/>
                </a:solidFill>
              </a:rPr>
              <a:t>sistema di comunicazione che alle comuni funzioni di posta elettronica somma funzionalità in grado di </a:t>
            </a:r>
            <a:r>
              <a:rPr lang="it-IT" sz="3400" b="1" dirty="0" smtClean="0">
                <a:solidFill>
                  <a:schemeClr val="accent4"/>
                </a:solidFill>
              </a:rPr>
              <a:t>certificare: </a:t>
            </a:r>
          </a:p>
          <a:p>
            <a:pPr algn="just"/>
            <a:r>
              <a:rPr lang="it-IT" sz="3400" b="1" dirty="0" smtClean="0">
                <a:solidFill>
                  <a:schemeClr val="accent4"/>
                </a:solidFill>
              </a:rPr>
              <a:t>invio</a:t>
            </a:r>
            <a:r>
              <a:rPr lang="it-IT" sz="3400" dirty="0">
                <a:solidFill>
                  <a:schemeClr val="accent4"/>
                </a:solidFill>
              </a:rPr>
              <a:t>, </a:t>
            </a:r>
            <a:endParaRPr lang="it-IT" sz="3400" dirty="0" smtClean="0">
              <a:solidFill>
                <a:schemeClr val="accent4"/>
              </a:solidFill>
            </a:endParaRPr>
          </a:p>
          <a:p>
            <a:pPr algn="just"/>
            <a:r>
              <a:rPr lang="it-IT" sz="3400" b="1" dirty="0" smtClean="0">
                <a:solidFill>
                  <a:schemeClr val="accent4"/>
                </a:solidFill>
              </a:rPr>
              <a:t>integrità </a:t>
            </a:r>
            <a:endParaRPr lang="it-IT" sz="3400" dirty="0" smtClean="0">
              <a:solidFill>
                <a:schemeClr val="accent4"/>
              </a:solidFill>
            </a:endParaRPr>
          </a:p>
          <a:p>
            <a:pPr algn="just"/>
            <a:r>
              <a:rPr lang="it-IT" sz="3400" b="1" dirty="0" smtClean="0">
                <a:solidFill>
                  <a:schemeClr val="accent4"/>
                </a:solidFill>
              </a:rPr>
              <a:t>avvenuta </a:t>
            </a:r>
            <a:r>
              <a:rPr lang="it-IT" sz="3400" b="1" dirty="0">
                <a:solidFill>
                  <a:schemeClr val="accent4"/>
                </a:solidFill>
              </a:rPr>
              <a:t>consegna </a:t>
            </a:r>
            <a:r>
              <a:rPr lang="it-IT" sz="3400" dirty="0">
                <a:solidFill>
                  <a:schemeClr val="accent4"/>
                </a:solidFill>
              </a:rPr>
              <a:t>del messaggio inviato</a:t>
            </a:r>
            <a:r>
              <a:rPr lang="it-IT" sz="3400" dirty="0" smtClean="0">
                <a:solidFill>
                  <a:schemeClr val="accent4"/>
                </a:solidFill>
              </a:rPr>
              <a:t>.</a:t>
            </a:r>
          </a:p>
          <a:p>
            <a:pPr algn="just"/>
            <a:endParaRPr lang="it-IT" sz="2800" dirty="0">
              <a:solidFill>
                <a:schemeClr val="accent4"/>
              </a:solidFill>
            </a:endParaRPr>
          </a:p>
          <a:p>
            <a:pPr marL="0" indent="0" algn="just">
              <a:buNone/>
            </a:pPr>
            <a:r>
              <a:rPr lang="it-IT" sz="3100" i="1" dirty="0" smtClean="0">
                <a:solidFill>
                  <a:schemeClr val="accent4"/>
                </a:solidFill>
              </a:rPr>
              <a:t>La PEC consente </a:t>
            </a:r>
            <a:r>
              <a:rPr lang="it-IT" sz="3100" i="1" dirty="0">
                <a:solidFill>
                  <a:schemeClr val="accent4"/>
                </a:solidFill>
              </a:rPr>
              <a:t>di inviare e ricevere messaggi (e documenti allegati) con </a:t>
            </a:r>
            <a:r>
              <a:rPr lang="it-IT" sz="3100" b="1" i="1" dirty="0">
                <a:solidFill>
                  <a:schemeClr val="accent4"/>
                </a:solidFill>
              </a:rPr>
              <a:t>sicurezza</a:t>
            </a:r>
            <a:r>
              <a:rPr lang="it-IT" sz="3100" i="1" dirty="0">
                <a:solidFill>
                  <a:schemeClr val="accent4"/>
                </a:solidFill>
              </a:rPr>
              <a:t> e con lo stesso </a:t>
            </a:r>
            <a:r>
              <a:rPr lang="it-IT" sz="3100" b="1" i="1" dirty="0">
                <a:solidFill>
                  <a:schemeClr val="accent4"/>
                </a:solidFill>
              </a:rPr>
              <a:t>valore legale </a:t>
            </a:r>
            <a:r>
              <a:rPr lang="it-IT" sz="3100" i="1" dirty="0">
                <a:solidFill>
                  <a:schemeClr val="accent4"/>
                </a:solidFill>
              </a:rPr>
              <a:t>della raccomandata con avviso di ricevimento.</a:t>
            </a:r>
          </a:p>
          <a:p>
            <a:endParaRPr lang="it-IT" sz="3100" dirty="0"/>
          </a:p>
        </p:txBody>
      </p:sp>
      <p:sp>
        <p:nvSpPr>
          <p:cNvPr id="4" name="CasellaDiTesto 3"/>
          <p:cNvSpPr txBox="1"/>
          <p:nvPr/>
        </p:nvSpPr>
        <p:spPr>
          <a:xfrm>
            <a:off x="501649" y="6488668"/>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5" name="Segnaposto numero diapositiva 4"/>
          <p:cNvSpPr>
            <a:spLocks noGrp="1"/>
          </p:cNvSpPr>
          <p:nvPr>
            <p:ph type="sldNum" sz="quarter" idx="12"/>
          </p:nvPr>
        </p:nvSpPr>
        <p:spPr/>
        <p:txBody>
          <a:bodyPr/>
          <a:lstStyle/>
          <a:p>
            <a:fld id="{E97799C9-84D9-46D2-A11E-BCF8A720529D}" type="slidenum">
              <a:rPr lang="en-US" smtClean="0"/>
              <a:t>2</a:t>
            </a:fld>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350" y="648732"/>
            <a:ext cx="1866900" cy="1637267"/>
          </a:xfrm>
          <a:prstGeom prst="rect">
            <a:avLst/>
          </a:prstGeom>
        </p:spPr>
      </p:pic>
    </p:spTree>
    <p:extLst>
      <p:ext uri="{BB962C8B-B14F-4D97-AF65-F5344CB8AC3E}">
        <p14:creationId xmlns:p14="http://schemas.microsoft.com/office/powerpoint/2010/main" val="103475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solidFill>
                  <a:schemeClr val="accent4"/>
                </a:solidFill>
              </a:rPr>
              <a:t>Come si </a:t>
            </a:r>
            <a:r>
              <a:rPr lang="it-IT" b="1" dirty="0" smtClean="0">
                <a:solidFill>
                  <a:schemeClr val="accent4"/>
                </a:solidFill>
              </a:rPr>
              <a:t>utilizza</a:t>
            </a:r>
            <a:endParaRPr lang="it-IT" dirty="0">
              <a:solidFill>
                <a:schemeClr val="accent4"/>
              </a:solidFill>
            </a:endParaRPr>
          </a:p>
        </p:txBody>
      </p:sp>
      <p:sp>
        <p:nvSpPr>
          <p:cNvPr id="3" name="Segnaposto contenuto 2"/>
          <p:cNvSpPr>
            <a:spLocks noGrp="1"/>
          </p:cNvSpPr>
          <p:nvPr>
            <p:ph idx="1"/>
          </p:nvPr>
        </p:nvSpPr>
        <p:spPr/>
        <p:txBody>
          <a:bodyPr>
            <a:normAutofit fontScale="85000" lnSpcReduction="20000"/>
          </a:bodyPr>
          <a:lstStyle/>
          <a:p>
            <a:pPr marL="0" indent="0" algn="just">
              <a:buNone/>
            </a:pPr>
            <a:r>
              <a:rPr lang="it-IT" sz="2800" dirty="0" smtClean="0">
                <a:solidFill>
                  <a:schemeClr val="accent4"/>
                </a:solidFill>
              </a:rPr>
              <a:t>Al </a:t>
            </a:r>
            <a:r>
              <a:rPr lang="it-IT" sz="2800" dirty="0">
                <a:solidFill>
                  <a:schemeClr val="accent4"/>
                </a:solidFill>
              </a:rPr>
              <a:t>momento dell'invio di un messaggio </a:t>
            </a:r>
            <a:r>
              <a:rPr lang="it-IT" sz="2800" dirty="0" smtClean="0">
                <a:solidFill>
                  <a:schemeClr val="accent4"/>
                </a:solidFill>
              </a:rPr>
              <a:t>PEC, </a:t>
            </a:r>
            <a:r>
              <a:rPr lang="it-IT" sz="2800" dirty="0">
                <a:solidFill>
                  <a:schemeClr val="accent4"/>
                </a:solidFill>
              </a:rPr>
              <a:t>il gestore di posta elettronica certificata fornisce al mittente la </a:t>
            </a:r>
            <a:r>
              <a:rPr lang="it-IT" sz="2800" b="1" dirty="0">
                <a:solidFill>
                  <a:schemeClr val="accent4"/>
                </a:solidFill>
              </a:rPr>
              <a:t>ricevuta di accettazione </a:t>
            </a:r>
            <a:r>
              <a:rPr lang="it-IT" sz="2800" dirty="0">
                <a:solidFill>
                  <a:schemeClr val="accent4"/>
                </a:solidFill>
              </a:rPr>
              <a:t>che attesta il momento della spedizione ed i destinatari</a:t>
            </a:r>
            <a:r>
              <a:rPr lang="it-IT" sz="2800" dirty="0" smtClean="0">
                <a:solidFill>
                  <a:schemeClr val="accent4"/>
                </a:solidFill>
              </a:rPr>
              <a:t>.</a:t>
            </a:r>
          </a:p>
          <a:p>
            <a:pPr marL="0" indent="0" algn="just">
              <a:buNone/>
            </a:pPr>
            <a:r>
              <a:rPr lang="it-IT" sz="2800" dirty="0">
                <a:solidFill>
                  <a:schemeClr val="accent4"/>
                </a:solidFill>
              </a:rPr>
              <a:t>Una volta effettuata la consegna, il gestore del destinatario invia al mittente la </a:t>
            </a:r>
            <a:r>
              <a:rPr lang="it-IT" sz="2800" b="1" dirty="0">
                <a:solidFill>
                  <a:schemeClr val="accent4"/>
                </a:solidFill>
              </a:rPr>
              <a:t>ricevuta di consegna </a:t>
            </a:r>
            <a:r>
              <a:rPr lang="it-IT" sz="2800" dirty="0">
                <a:solidFill>
                  <a:schemeClr val="accent4"/>
                </a:solidFill>
              </a:rPr>
              <a:t>che attesta </a:t>
            </a:r>
            <a:r>
              <a:rPr lang="it-IT" sz="2800" b="1" dirty="0" smtClean="0">
                <a:solidFill>
                  <a:schemeClr val="accent4"/>
                </a:solidFill>
              </a:rPr>
              <a:t>consegna</a:t>
            </a:r>
            <a:r>
              <a:rPr lang="it-IT" sz="2800" dirty="0">
                <a:solidFill>
                  <a:schemeClr val="accent4"/>
                </a:solidFill>
              </a:rPr>
              <a:t>, </a:t>
            </a:r>
            <a:r>
              <a:rPr lang="it-IT" sz="2800" dirty="0" smtClean="0">
                <a:solidFill>
                  <a:schemeClr val="accent4"/>
                </a:solidFill>
              </a:rPr>
              <a:t> </a:t>
            </a:r>
            <a:r>
              <a:rPr lang="it-IT" sz="2800" b="1" dirty="0">
                <a:solidFill>
                  <a:schemeClr val="accent4"/>
                </a:solidFill>
              </a:rPr>
              <a:t>data</a:t>
            </a:r>
            <a:r>
              <a:rPr lang="it-IT" sz="2800" dirty="0">
                <a:solidFill>
                  <a:schemeClr val="accent4"/>
                </a:solidFill>
              </a:rPr>
              <a:t> e </a:t>
            </a:r>
            <a:r>
              <a:rPr lang="it-IT" sz="2800" b="1" dirty="0">
                <a:solidFill>
                  <a:schemeClr val="accent4"/>
                </a:solidFill>
              </a:rPr>
              <a:t>ora</a:t>
            </a:r>
            <a:r>
              <a:rPr lang="it-IT" sz="2800" dirty="0">
                <a:solidFill>
                  <a:schemeClr val="accent4"/>
                </a:solidFill>
              </a:rPr>
              <a:t> di consegna e il contenuto consegnato.</a:t>
            </a:r>
          </a:p>
          <a:p>
            <a:pPr marL="0" indent="0" algn="just">
              <a:buNone/>
            </a:pPr>
            <a:r>
              <a:rPr lang="it-IT" sz="2800" dirty="0">
                <a:solidFill>
                  <a:schemeClr val="accent4"/>
                </a:solidFill>
              </a:rPr>
              <a:t>La trasmissione può essere considerata di </a:t>
            </a:r>
            <a:r>
              <a:rPr lang="it-IT" sz="2800" b="1" dirty="0">
                <a:solidFill>
                  <a:schemeClr val="accent4"/>
                </a:solidFill>
              </a:rPr>
              <a:t>Posta Certificata </a:t>
            </a:r>
            <a:r>
              <a:rPr lang="it-IT" sz="2800" dirty="0">
                <a:solidFill>
                  <a:schemeClr val="accent4"/>
                </a:solidFill>
              </a:rPr>
              <a:t>solo se le caselle del mittente e del destinatario sono entrambe caselle di posta elettronica certificata.</a:t>
            </a:r>
          </a:p>
          <a:p>
            <a:endParaRPr lang="it-IT" sz="2800" dirty="0">
              <a:solidFill>
                <a:schemeClr val="accent4"/>
              </a:solidFill>
            </a:endParaRPr>
          </a:p>
          <a:p>
            <a:pPr marL="0" indent="0" algn="just">
              <a:buNone/>
            </a:pPr>
            <a:endParaRPr lang="it-IT" sz="2800" dirty="0">
              <a:solidFill>
                <a:schemeClr val="accent4"/>
              </a:solidFill>
            </a:endParaRPr>
          </a:p>
          <a:p>
            <a:endParaRPr lang="it-IT" dirty="0"/>
          </a:p>
        </p:txBody>
      </p:sp>
      <p:sp>
        <p:nvSpPr>
          <p:cNvPr id="5" name="CasellaDiTesto 4"/>
          <p:cNvSpPr txBox="1"/>
          <p:nvPr/>
        </p:nvSpPr>
        <p:spPr>
          <a:xfrm>
            <a:off x="501649" y="6488668"/>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6" name="Segnaposto numero diapositiva 5"/>
          <p:cNvSpPr>
            <a:spLocks noGrp="1"/>
          </p:cNvSpPr>
          <p:nvPr>
            <p:ph type="sldNum" sz="quarter" idx="12"/>
          </p:nvPr>
        </p:nvSpPr>
        <p:spPr/>
        <p:txBody>
          <a:bodyPr/>
          <a:lstStyle/>
          <a:p>
            <a:fld id="{E97799C9-84D9-46D2-A11E-BCF8A720529D}" type="slidenum">
              <a:rPr lang="en-US" smtClean="0"/>
              <a:t>3</a:t>
            </a:fld>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0799" y="749300"/>
            <a:ext cx="1803401" cy="1567364"/>
          </a:xfrm>
          <a:prstGeom prst="rect">
            <a:avLst/>
          </a:prstGeom>
        </p:spPr>
      </p:pic>
    </p:spTree>
    <p:extLst>
      <p:ext uri="{BB962C8B-B14F-4D97-AF65-F5344CB8AC3E}">
        <p14:creationId xmlns:p14="http://schemas.microsoft.com/office/powerpoint/2010/main" val="2521114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solidFill>
                  <a:schemeClr val="accent4"/>
                </a:solidFill>
              </a:rPr>
              <a:t>Schema di funzionamento della PEC</a:t>
            </a:r>
          </a:p>
        </p:txBody>
      </p:sp>
      <p:sp>
        <p:nvSpPr>
          <p:cNvPr id="4" name="Segnaposto numero diapositiva 3"/>
          <p:cNvSpPr>
            <a:spLocks noGrp="1"/>
          </p:cNvSpPr>
          <p:nvPr>
            <p:ph type="sldNum" sz="quarter" idx="12"/>
          </p:nvPr>
        </p:nvSpPr>
        <p:spPr/>
        <p:txBody>
          <a:bodyPr/>
          <a:lstStyle/>
          <a:p>
            <a:fld id="{E97799C9-84D9-46D2-A11E-BCF8A720529D}" type="slidenum">
              <a:rPr lang="en-US" smtClean="0"/>
              <a:t>4</a:t>
            </a:fld>
            <a:endParaRPr lang="en-US" dirty="0"/>
          </a:p>
        </p:txBody>
      </p:sp>
      <p:pic>
        <p:nvPicPr>
          <p:cNvPr id="9" name="Segnaposto contenut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1851" y="2628900"/>
            <a:ext cx="7804149" cy="3479800"/>
          </a:xfrm>
        </p:spPr>
      </p:pic>
      <p:sp>
        <p:nvSpPr>
          <p:cNvPr id="3" name="Rettangolo 2"/>
          <p:cNvSpPr/>
          <p:nvPr/>
        </p:nvSpPr>
        <p:spPr>
          <a:xfrm>
            <a:off x="3386862" y="6488668"/>
            <a:ext cx="5234125" cy="369332"/>
          </a:xfrm>
          <a:prstGeom prst="rect">
            <a:avLst/>
          </a:prstGeom>
        </p:spPr>
        <p:txBody>
          <a:bodyPr wrap="none">
            <a:spAutoFit/>
          </a:bodyPr>
          <a:lstStyle/>
          <a:p>
            <a:pPr algn="ctr"/>
            <a:r>
              <a:rPr lang="it-IT" dirty="0">
                <a:solidFill>
                  <a:schemeClr val="accent4"/>
                </a:solidFill>
              </a:rPr>
              <a:t>a cura della PO Gestione Innovazione e Servizi Generali</a:t>
            </a:r>
          </a:p>
        </p:txBody>
      </p:sp>
    </p:spTree>
    <p:extLst>
      <p:ext uri="{BB962C8B-B14F-4D97-AF65-F5344CB8AC3E}">
        <p14:creationId xmlns:p14="http://schemas.microsoft.com/office/powerpoint/2010/main" val="1939237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accent4"/>
                </a:solidFill>
              </a:rPr>
              <a:t>Come è composta</a:t>
            </a:r>
          </a:p>
        </p:txBody>
      </p:sp>
      <p:sp>
        <p:nvSpPr>
          <p:cNvPr id="4" name="Segnaposto numero diapositiva 3"/>
          <p:cNvSpPr>
            <a:spLocks noGrp="1"/>
          </p:cNvSpPr>
          <p:nvPr>
            <p:ph type="sldNum" sz="quarter" idx="12"/>
          </p:nvPr>
        </p:nvSpPr>
        <p:spPr/>
        <p:txBody>
          <a:bodyPr/>
          <a:lstStyle/>
          <a:p>
            <a:fld id="{E97799C9-84D9-46D2-A11E-BCF8A720529D}" type="slidenum">
              <a:rPr lang="en-US" smtClean="0"/>
              <a:t>5</a:t>
            </a:fld>
            <a:endParaRPr lang="en-US" dirty="0"/>
          </a:p>
        </p:txBody>
      </p:sp>
      <p:sp>
        <p:nvSpPr>
          <p:cNvPr id="6" name="CasellaDiTesto 5"/>
          <p:cNvSpPr txBox="1"/>
          <p:nvPr/>
        </p:nvSpPr>
        <p:spPr>
          <a:xfrm>
            <a:off x="1697149" y="2514600"/>
            <a:ext cx="8928100" cy="3293209"/>
          </a:xfrm>
          <a:prstGeom prst="rect">
            <a:avLst/>
          </a:prstGeom>
          <a:noFill/>
        </p:spPr>
        <p:txBody>
          <a:bodyPr wrap="square" rtlCol="0">
            <a:spAutoFit/>
          </a:bodyPr>
          <a:lstStyle/>
          <a:p>
            <a:r>
              <a:rPr lang="it-IT" sz="2400" dirty="0">
                <a:solidFill>
                  <a:schemeClr val="accent4"/>
                </a:solidFill>
              </a:rPr>
              <a:t>La casella di POSTA ELETTRONICA CERTIFICATA si compone di due parti</a:t>
            </a:r>
            <a:r>
              <a:rPr lang="it-IT" sz="2400" dirty="0" smtClean="0">
                <a:solidFill>
                  <a:schemeClr val="accent4"/>
                </a:solidFill>
              </a:rPr>
              <a:t>:</a:t>
            </a:r>
          </a:p>
          <a:p>
            <a:pPr marL="342900" indent="-342900">
              <a:buFont typeface="Arial" panose="020B0604020202020204" pitchFamily="34" charset="0"/>
              <a:buChar char="•"/>
            </a:pPr>
            <a:r>
              <a:rPr lang="it-IT" sz="2400" b="1" dirty="0" smtClean="0">
                <a:solidFill>
                  <a:schemeClr val="accent4"/>
                </a:solidFill>
              </a:rPr>
              <a:t>Nome </a:t>
            </a:r>
            <a:r>
              <a:rPr lang="it-IT" sz="2400" b="1" dirty="0">
                <a:solidFill>
                  <a:schemeClr val="accent4"/>
                </a:solidFill>
              </a:rPr>
              <a:t>utente  </a:t>
            </a:r>
            <a:r>
              <a:rPr lang="it-IT" sz="2000" dirty="0">
                <a:solidFill>
                  <a:schemeClr val="accent4"/>
                </a:solidFill>
              </a:rPr>
              <a:t>(permette di personalizzare la casella e di renderla univoca)  </a:t>
            </a:r>
          </a:p>
          <a:p>
            <a:pPr marL="285750" indent="-285750">
              <a:buFont typeface="Arial" panose="020B0604020202020204" pitchFamily="34" charset="0"/>
              <a:buChar char="•"/>
            </a:pPr>
            <a:r>
              <a:rPr lang="it-IT" sz="2400" b="1" dirty="0">
                <a:solidFill>
                  <a:schemeClr val="accent4"/>
                </a:solidFill>
              </a:rPr>
              <a:t>Dominio del gestore</a:t>
            </a:r>
            <a:r>
              <a:rPr lang="it-IT" sz="2400" dirty="0">
                <a:solidFill>
                  <a:schemeClr val="accent4"/>
                </a:solidFill>
              </a:rPr>
              <a:t> </a:t>
            </a:r>
            <a:r>
              <a:rPr lang="it-IT" sz="2000" dirty="0">
                <a:solidFill>
                  <a:schemeClr val="accent4"/>
                </a:solidFill>
              </a:rPr>
              <a:t>(corrisponde al dominio del gestore autorizzato prescelto) </a:t>
            </a:r>
          </a:p>
          <a:p>
            <a:r>
              <a:rPr lang="it-IT" sz="2400" dirty="0" smtClean="0">
                <a:solidFill>
                  <a:schemeClr val="accent4"/>
                </a:solidFill>
              </a:rPr>
              <a:t>	Esempi</a:t>
            </a:r>
            <a:r>
              <a:rPr lang="it-IT" sz="2400" dirty="0">
                <a:solidFill>
                  <a:schemeClr val="accent4"/>
                </a:solidFill>
              </a:rPr>
              <a:t>:</a:t>
            </a:r>
          </a:p>
          <a:p>
            <a:pPr algn="ctr"/>
            <a:r>
              <a:rPr lang="it-IT" sz="2800" dirty="0" smtClean="0">
                <a:hlinkClick r:id="rId2"/>
              </a:rPr>
              <a:t>denominazioneimpresasocietaria@legalmail.it</a:t>
            </a:r>
            <a:endParaRPr lang="it-IT" sz="2800" dirty="0" smtClean="0"/>
          </a:p>
          <a:p>
            <a:pPr algn="ctr"/>
            <a:r>
              <a:rPr lang="it-IT" sz="2800" u="sng" dirty="0">
                <a:solidFill>
                  <a:schemeClr val="accent3">
                    <a:lumMod val="75000"/>
                  </a:schemeClr>
                </a:solidFill>
              </a:rPr>
              <a:t>denominazioneimpresaindividuale@legalmail.it</a:t>
            </a:r>
          </a:p>
          <a:p>
            <a:pPr algn="ctr"/>
            <a:r>
              <a:rPr lang="it-IT" sz="3200" dirty="0" smtClean="0">
                <a:solidFill>
                  <a:srgbClr val="0070C0"/>
                </a:solidFill>
                <a:hlinkClick r:id="rId3"/>
              </a:rPr>
              <a:t>cciaaroma@rm.legalmail.camcom.it</a:t>
            </a:r>
            <a:endParaRPr lang="it-IT" sz="3200" dirty="0" smtClean="0">
              <a:solidFill>
                <a:srgbClr val="0070C0"/>
              </a:solidFill>
            </a:endParaRPr>
          </a:p>
        </p:txBody>
      </p:sp>
      <p:sp>
        <p:nvSpPr>
          <p:cNvPr id="8" name="Rettangolo 7"/>
          <p:cNvSpPr/>
          <p:nvPr/>
        </p:nvSpPr>
        <p:spPr>
          <a:xfrm>
            <a:off x="3658551" y="6488668"/>
            <a:ext cx="5234125" cy="369332"/>
          </a:xfrm>
          <a:prstGeom prst="rect">
            <a:avLst/>
          </a:prstGeom>
        </p:spPr>
        <p:txBody>
          <a:bodyPr wrap="none">
            <a:spAutoFit/>
          </a:bodyPr>
          <a:lstStyle/>
          <a:p>
            <a:pPr algn="ctr"/>
            <a:r>
              <a:rPr lang="it-IT" dirty="0">
                <a:solidFill>
                  <a:schemeClr val="accent4"/>
                </a:solidFill>
              </a:rPr>
              <a:t>a cura della PO Gestione Innovazione e Servizi Generali</a:t>
            </a:r>
          </a:p>
        </p:txBody>
      </p:sp>
    </p:spTree>
    <p:extLst>
      <p:ext uri="{BB962C8B-B14F-4D97-AF65-F5344CB8AC3E}">
        <p14:creationId xmlns:p14="http://schemas.microsoft.com/office/powerpoint/2010/main" val="141380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b="1" dirty="0">
                <a:solidFill>
                  <a:schemeClr val="accent4"/>
                </a:solidFill>
              </a:rPr>
              <a:t>Come puoi ottenerla</a:t>
            </a:r>
            <a:br>
              <a:rPr lang="it-IT" sz="4000" b="1" dirty="0">
                <a:solidFill>
                  <a:schemeClr val="accent4"/>
                </a:solidFill>
              </a:rPr>
            </a:br>
            <a:endParaRPr lang="it-IT" sz="4000" b="1" dirty="0">
              <a:solidFill>
                <a:schemeClr val="accent4"/>
              </a:solidFill>
            </a:endParaRPr>
          </a:p>
        </p:txBody>
      </p:sp>
      <p:sp>
        <p:nvSpPr>
          <p:cNvPr id="3" name="Segnaposto contenuto 2"/>
          <p:cNvSpPr>
            <a:spLocks noGrp="1"/>
          </p:cNvSpPr>
          <p:nvPr>
            <p:ph idx="1"/>
          </p:nvPr>
        </p:nvSpPr>
        <p:spPr>
          <a:xfrm>
            <a:off x="1397001" y="2566182"/>
            <a:ext cx="9601196" cy="3318936"/>
          </a:xfrm>
        </p:spPr>
        <p:txBody>
          <a:bodyPr>
            <a:normAutofit/>
          </a:bodyPr>
          <a:lstStyle/>
          <a:p>
            <a:pPr marL="0" indent="0" algn="just">
              <a:buNone/>
            </a:pPr>
            <a:endParaRPr lang="it-IT" dirty="0" smtClean="0"/>
          </a:p>
          <a:p>
            <a:pPr marL="0" indent="0" algn="just">
              <a:buNone/>
            </a:pPr>
            <a:r>
              <a:rPr lang="it-IT" dirty="0">
                <a:solidFill>
                  <a:schemeClr val="accent4"/>
                </a:solidFill>
              </a:rPr>
              <a:t>Per creare una PEC ci si deve rivolgere ad uno dei </a:t>
            </a:r>
            <a:r>
              <a:rPr lang="it-IT" b="1" dirty="0">
                <a:solidFill>
                  <a:schemeClr val="accent4"/>
                </a:solidFill>
              </a:rPr>
              <a:t>gestori PEC autorizzati </a:t>
            </a:r>
            <a:r>
              <a:rPr lang="it-IT" dirty="0">
                <a:solidFill>
                  <a:schemeClr val="accent4"/>
                </a:solidFill>
              </a:rPr>
              <a:t>dall’Agenzia per l’Italia Digitale (</a:t>
            </a:r>
            <a:r>
              <a:rPr lang="it-IT" dirty="0" err="1">
                <a:solidFill>
                  <a:schemeClr val="accent4"/>
                </a:solidFill>
              </a:rPr>
              <a:t>AgID</a:t>
            </a:r>
            <a:r>
              <a:rPr lang="it-IT" dirty="0">
                <a:solidFill>
                  <a:schemeClr val="accent4"/>
                </a:solidFill>
              </a:rPr>
              <a:t>), in possesso dei requisiti previsti dalla normativa di riferimento.</a:t>
            </a:r>
          </a:p>
          <a:p>
            <a:pPr marL="0" indent="0" algn="just">
              <a:buNone/>
            </a:pPr>
            <a:r>
              <a:rPr lang="it-IT" dirty="0">
                <a:solidFill>
                  <a:schemeClr val="accent4"/>
                </a:solidFill>
              </a:rPr>
              <a:t> Il servizio è a pagamento ed i costi variano a seconda dei gestori</a:t>
            </a:r>
          </a:p>
          <a:p>
            <a:endParaRPr lang="it-IT" dirty="0"/>
          </a:p>
        </p:txBody>
      </p:sp>
      <p:sp>
        <p:nvSpPr>
          <p:cNvPr id="5" name="CasellaDiTesto 4"/>
          <p:cNvSpPr txBox="1"/>
          <p:nvPr/>
        </p:nvSpPr>
        <p:spPr>
          <a:xfrm>
            <a:off x="508000" y="6528583"/>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8" name="Segnaposto numero diapositiva 7"/>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437595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accent4"/>
                </a:solidFill>
              </a:rPr>
              <a:t>I vantaggi della PEC</a:t>
            </a:r>
          </a:p>
        </p:txBody>
      </p:sp>
      <p:sp>
        <p:nvSpPr>
          <p:cNvPr id="4" name="Segnaposto numero diapositiva 3"/>
          <p:cNvSpPr>
            <a:spLocks noGrp="1"/>
          </p:cNvSpPr>
          <p:nvPr>
            <p:ph type="sldNum" sz="quarter" idx="12"/>
          </p:nvPr>
        </p:nvSpPr>
        <p:spPr/>
        <p:txBody>
          <a:bodyPr/>
          <a:lstStyle/>
          <a:p>
            <a:fld id="{E97799C9-84D9-46D2-A11E-BCF8A720529D}" type="slidenum">
              <a:rPr lang="en-US" smtClean="0"/>
              <a:t>7</a:t>
            </a:fld>
            <a:endParaRPr lang="en-US" dirty="0"/>
          </a:p>
        </p:txBody>
      </p:sp>
      <p:graphicFrame>
        <p:nvGraphicFramePr>
          <p:cNvPr id="14" name="Diagramma 13"/>
          <p:cNvGraphicFramePr/>
          <p:nvPr>
            <p:extLst>
              <p:ext uri="{D42A27DB-BD31-4B8C-83A1-F6EECF244321}">
                <p14:modId xmlns:p14="http://schemas.microsoft.com/office/powerpoint/2010/main" val="723615716"/>
              </p:ext>
            </p:extLst>
          </p:nvPr>
        </p:nvGraphicFramePr>
        <p:xfrm>
          <a:off x="1453243" y="2579914"/>
          <a:ext cx="9323614" cy="3558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magin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5286" y="3657600"/>
            <a:ext cx="2759528" cy="1142394"/>
          </a:xfrm>
          <a:prstGeom prst="rect">
            <a:avLst/>
          </a:prstGeom>
        </p:spPr>
      </p:pic>
    </p:spTree>
    <p:extLst>
      <p:ext uri="{BB962C8B-B14F-4D97-AF65-F5344CB8AC3E}">
        <p14:creationId xmlns:p14="http://schemas.microsoft.com/office/powerpoint/2010/main" val="191190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3251" y="922719"/>
            <a:ext cx="10048442" cy="1328137"/>
          </a:xfrm>
        </p:spPr>
        <p:txBody>
          <a:bodyPr>
            <a:noAutofit/>
          </a:bodyPr>
          <a:lstStyle/>
          <a:p>
            <a:r>
              <a:rPr lang="it-IT" altLang="it-IT" sz="4000" b="1" dirty="0" smtClean="0">
                <a:solidFill>
                  <a:schemeClr val="accent4"/>
                </a:solidFill>
              </a:rPr>
              <a:t/>
            </a:r>
            <a:br>
              <a:rPr lang="it-IT" altLang="it-IT" sz="4000" b="1" dirty="0" smtClean="0">
                <a:solidFill>
                  <a:schemeClr val="accent4"/>
                </a:solidFill>
              </a:rPr>
            </a:br>
            <a:r>
              <a:rPr lang="it-IT" altLang="it-IT" sz="3600" b="1" dirty="0">
                <a:solidFill>
                  <a:schemeClr val="accent4"/>
                </a:solidFill>
              </a:rPr>
              <a:t/>
            </a:r>
            <a:br>
              <a:rPr lang="it-IT" altLang="it-IT" sz="3600" b="1" dirty="0">
                <a:solidFill>
                  <a:schemeClr val="accent4"/>
                </a:solidFill>
              </a:rPr>
            </a:br>
            <a:r>
              <a:rPr lang="it-IT" altLang="it-IT" sz="3600" b="1" dirty="0" smtClean="0">
                <a:solidFill>
                  <a:schemeClr val="accent4"/>
                </a:solidFill>
              </a:rPr>
              <a:t> PEC imprese societarie, professionisti </a:t>
            </a:r>
            <a:br>
              <a:rPr lang="it-IT" altLang="it-IT" sz="3600" b="1" dirty="0" smtClean="0">
                <a:solidFill>
                  <a:schemeClr val="accent4"/>
                </a:solidFill>
              </a:rPr>
            </a:br>
            <a:r>
              <a:rPr lang="it-IT" altLang="it-IT" sz="3600" b="1" dirty="0" smtClean="0">
                <a:solidFill>
                  <a:schemeClr val="accent4"/>
                </a:solidFill>
              </a:rPr>
              <a:t>e pubbliche amministrazioni</a:t>
            </a:r>
            <a:r>
              <a:rPr lang="it-IT" altLang="it-IT" sz="4000" b="1" dirty="0" smtClean="0">
                <a:solidFill>
                  <a:schemeClr val="accent4"/>
                </a:solidFill>
              </a:rPr>
              <a:t/>
            </a:r>
            <a:br>
              <a:rPr lang="it-IT" altLang="it-IT" sz="4000" b="1" dirty="0" smtClean="0">
                <a:solidFill>
                  <a:schemeClr val="accent4"/>
                </a:solidFill>
              </a:rPr>
            </a:br>
            <a:endParaRPr lang="it-IT" sz="4000" b="1" dirty="0">
              <a:solidFill>
                <a:schemeClr val="accent4"/>
              </a:solidFill>
            </a:endParaRPr>
          </a:p>
        </p:txBody>
      </p:sp>
      <p:sp>
        <p:nvSpPr>
          <p:cNvPr id="5" name="Rectangle 2"/>
          <p:cNvSpPr>
            <a:spLocks noGrp="1" noChangeArrowheads="1"/>
          </p:cNvSpPr>
          <p:nvPr>
            <p:ph idx="1"/>
          </p:nvPr>
        </p:nvSpPr>
        <p:spPr bwMode="auto">
          <a:xfrm>
            <a:off x="1236199" y="2707768"/>
            <a:ext cx="9601196"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defTabSz="914400" eaLnBrk="0" fontAlgn="base" hangingPunct="0">
              <a:spcBef>
                <a:spcPct val="0"/>
              </a:spcBef>
              <a:spcAft>
                <a:spcPct val="0"/>
              </a:spcAft>
              <a:buClrTx/>
              <a:buSzTx/>
              <a:buNone/>
            </a:pPr>
            <a:r>
              <a:rPr lang="it-IT" altLang="it-IT" u="sng" dirty="0" smtClean="0">
                <a:solidFill>
                  <a:srgbClr val="CC9900"/>
                </a:solidFill>
                <a:latin typeface="+mj-lt"/>
              </a:rPr>
              <a:t>Decreto Legge  </a:t>
            </a:r>
            <a:r>
              <a:rPr lang="it-IT" altLang="it-IT" u="sng" dirty="0">
                <a:solidFill>
                  <a:srgbClr val="CC9900"/>
                </a:solidFill>
                <a:latin typeface="+mj-lt"/>
              </a:rPr>
              <a:t>del 2008 convertito nella Legge n.2 del 2009</a:t>
            </a:r>
          </a:p>
          <a:p>
            <a:pPr defTabSz="914400" eaLnBrk="0" fontAlgn="base" hangingPunct="0">
              <a:spcBef>
                <a:spcPct val="0"/>
              </a:spcBef>
              <a:spcAft>
                <a:spcPct val="0"/>
              </a:spcAft>
              <a:buClrTx/>
              <a:buSzTx/>
            </a:pPr>
            <a:r>
              <a:rPr lang="it-IT" altLang="it-IT" dirty="0" smtClean="0">
                <a:solidFill>
                  <a:schemeClr val="accent4"/>
                </a:solidFill>
              </a:rPr>
              <a:t>Le </a:t>
            </a:r>
            <a:r>
              <a:rPr lang="it-IT" altLang="it-IT" b="1" dirty="0">
                <a:solidFill>
                  <a:schemeClr val="accent4"/>
                </a:solidFill>
              </a:rPr>
              <a:t>nuove società </a:t>
            </a:r>
            <a:r>
              <a:rPr lang="it-IT" altLang="it-IT" dirty="0">
                <a:solidFill>
                  <a:schemeClr val="accent4"/>
                </a:solidFill>
              </a:rPr>
              <a:t>sono tenute a dichiarare l'indirizzo PEC all'iscrizione nel Registro delle </a:t>
            </a:r>
            <a:r>
              <a:rPr lang="it-IT" altLang="it-IT" dirty="0" smtClean="0">
                <a:solidFill>
                  <a:schemeClr val="accent4"/>
                </a:solidFill>
              </a:rPr>
              <a:t>Imprese</a:t>
            </a:r>
          </a:p>
          <a:p>
            <a:pPr algn="just" defTabSz="914400" eaLnBrk="0" fontAlgn="base" hangingPunct="0">
              <a:spcBef>
                <a:spcPct val="0"/>
              </a:spcBef>
              <a:spcAft>
                <a:spcPct val="0"/>
              </a:spcAft>
              <a:buClrTx/>
              <a:buSzTx/>
            </a:pPr>
            <a:r>
              <a:rPr lang="it-IT" altLang="it-IT" dirty="0" smtClean="0">
                <a:solidFill>
                  <a:schemeClr val="accent4"/>
                </a:solidFill>
              </a:rPr>
              <a:t>Le</a:t>
            </a:r>
            <a:r>
              <a:rPr lang="it-IT" altLang="it-IT" b="1" dirty="0" smtClean="0">
                <a:solidFill>
                  <a:schemeClr val="accent4"/>
                </a:solidFill>
              </a:rPr>
              <a:t> </a:t>
            </a:r>
            <a:r>
              <a:rPr lang="it-IT" altLang="it-IT" b="1" dirty="0">
                <a:solidFill>
                  <a:schemeClr val="accent4"/>
                </a:solidFill>
              </a:rPr>
              <a:t>società già esistenti </a:t>
            </a:r>
            <a:r>
              <a:rPr lang="it-IT" altLang="it-IT" dirty="0">
                <a:solidFill>
                  <a:schemeClr val="accent4"/>
                </a:solidFill>
              </a:rPr>
              <a:t>dichiarano entro novembre 2011 l'indirizzo PEC al Registro delle Imprese </a:t>
            </a:r>
            <a:endParaRPr lang="it-IT" altLang="it-IT" dirty="0" smtClean="0">
              <a:solidFill>
                <a:schemeClr val="accent4"/>
              </a:solidFill>
            </a:endParaRPr>
          </a:p>
          <a:p>
            <a:pPr algn="just" defTabSz="914400" eaLnBrk="0" fontAlgn="base" hangingPunct="0">
              <a:spcBef>
                <a:spcPct val="0"/>
              </a:spcBef>
              <a:spcAft>
                <a:spcPct val="0"/>
              </a:spcAft>
              <a:buClrTx/>
              <a:buSzTx/>
            </a:pPr>
            <a:r>
              <a:rPr lang="it-IT" altLang="it-IT" dirty="0">
                <a:solidFill>
                  <a:schemeClr val="accent4"/>
                </a:solidFill>
              </a:rPr>
              <a:t>I </a:t>
            </a:r>
            <a:r>
              <a:rPr lang="it-IT" altLang="it-IT" b="1" dirty="0">
                <a:solidFill>
                  <a:schemeClr val="accent4"/>
                </a:solidFill>
              </a:rPr>
              <a:t>professionisti </a:t>
            </a:r>
            <a:r>
              <a:rPr lang="it-IT" altLang="it-IT" dirty="0">
                <a:solidFill>
                  <a:schemeClr val="accent4"/>
                </a:solidFill>
              </a:rPr>
              <a:t>dichiarano il proprio indirizzo PEC ai rispettivi ordini </a:t>
            </a:r>
          </a:p>
          <a:p>
            <a:pPr algn="just" defTabSz="914400" eaLnBrk="0" fontAlgn="base" hangingPunct="0">
              <a:spcBef>
                <a:spcPct val="0"/>
              </a:spcBef>
              <a:spcAft>
                <a:spcPct val="0"/>
              </a:spcAft>
              <a:buClrTx/>
              <a:buSzTx/>
            </a:pPr>
            <a:r>
              <a:rPr lang="it-IT" altLang="it-IT" dirty="0" smtClean="0">
                <a:solidFill>
                  <a:schemeClr val="accent4"/>
                </a:solidFill>
              </a:rPr>
              <a:t>Tutte </a:t>
            </a:r>
            <a:r>
              <a:rPr lang="it-IT" altLang="it-IT" dirty="0">
                <a:solidFill>
                  <a:schemeClr val="accent4"/>
                </a:solidFill>
              </a:rPr>
              <a:t>le </a:t>
            </a:r>
            <a:r>
              <a:rPr lang="it-IT" altLang="it-IT" b="1" dirty="0">
                <a:solidFill>
                  <a:schemeClr val="accent4"/>
                </a:solidFill>
              </a:rPr>
              <a:t>pubbliche amministrazioni </a:t>
            </a:r>
            <a:r>
              <a:rPr lang="it-IT" altLang="it-IT" dirty="0">
                <a:solidFill>
                  <a:schemeClr val="accent4"/>
                </a:solidFill>
              </a:rPr>
              <a:t>devono dichiarare il proprio indirizzo PEC</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6" name="CasellaDiTesto 5"/>
          <p:cNvSpPr txBox="1"/>
          <p:nvPr/>
        </p:nvSpPr>
        <p:spPr>
          <a:xfrm>
            <a:off x="501649" y="6488668"/>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7" name="Segnaposto numero diapositiva 6"/>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366096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9702" y="1020232"/>
            <a:ext cx="9601196" cy="1303867"/>
          </a:xfrm>
        </p:spPr>
        <p:txBody>
          <a:bodyPr>
            <a:noAutofit/>
          </a:bodyPr>
          <a:lstStyle/>
          <a:p>
            <a:r>
              <a:rPr lang="it-IT" altLang="it-IT" sz="4000" b="1" dirty="0">
                <a:solidFill>
                  <a:schemeClr val="accent4"/>
                </a:solidFill>
              </a:rPr>
              <a:t/>
            </a:r>
            <a:br>
              <a:rPr lang="it-IT" altLang="it-IT" sz="4000" b="1" dirty="0">
                <a:solidFill>
                  <a:schemeClr val="accent4"/>
                </a:solidFill>
              </a:rPr>
            </a:br>
            <a:r>
              <a:rPr lang="it-IT" altLang="it-IT" sz="4000" b="1" dirty="0" smtClean="0">
                <a:solidFill>
                  <a:schemeClr val="accent4"/>
                </a:solidFill>
              </a:rPr>
              <a:t>PEC imprese individuali</a:t>
            </a:r>
            <a:r>
              <a:rPr lang="it-IT" altLang="it-IT" sz="4000" b="1" dirty="0">
                <a:solidFill>
                  <a:schemeClr val="accent4"/>
                </a:solidFill>
              </a:rPr>
              <a:t/>
            </a:r>
            <a:br>
              <a:rPr lang="it-IT" altLang="it-IT" sz="4000" b="1" dirty="0">
                <a:solidFill>
                  <a:schemeClr val="accent4"/>
                </a:solidFill>
              </a:rPr>
            </a:br>
            <a:endParaRPr lang="it-IT" sz="4000" b="1" dirty="0">
              <a:solidFill>
                <a:schemeClr val="accent4"/>
              </a:solidFill>
            </a:endParaRPr>
          </a:p>
        </p:txBody>
      </p:sp>
      <p:sp>
        <p:nvSpPr>
          <p:cNvPr id="5" name="Rectangle 2"/>
          <p:cNvSpPr>
            <a:spLocks noGrp="1" noChangeArrowheads="1"/>
          </p:cNvSpPr>
          <p:nvPr>
            <p:ph idx="1"/>
          </p:nvPr>
        </p:nvSpPr>
        <p:spPr bwMode="auto">
          <a:xfrm>
            <a:off x="1409702" y="2378619"/>
            <a:ext cx="9601196" cy="385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it-IT" dirty="0">
                <a:solidFill>
                  <a:srgbClr val="CC9900"/>
                </a:solidFill>
                <a:latin typeface="+mj-lt"/>
                <a:hlinkClick r:id="rId2" tooltip="Decreto Legge 179 del 2012"/>
              </a:rPr>
              <a:t>Decreto Legge 179/2012 convertito con modificazioni in Legge 221/2012</a:t>
            </a:r>
            <a:endParaRPr lang="it-IT" dirty="0">
              <a:solidFill>
                <a:srgbClr val="CC9900"/>
              </a:solidFill>
              <a:latin typeface="+mj-lt"/>
            </a:endParaRPr>
          </a:p>
          <a:p>
            <a:pPr marL="0" indent="0">
              <a:buNone/>
            </a:pPr>
            <a:r>
              <a:rPr lang="it-IT" dirty="0">
                <a:solidFill>
                  <a:schemeClr val="accent4"/>
                </a:solidFill>
              </a:rPr>
              <a:t>L'articolo 5 sancisce che:</a:t>
            </a:r>
          </a:p>
          <a:p>
            <a:pPr algn="just">
              <a:buClr>
                <a:schemeClr val="accent2">
                  <a:lumMod val="50000"/>
                </a:schemeClr>
              </a:buClr>
            </a:pPr>
            <a:r>
              <a:rPr lang="it-IT" dirty="0">
                <a:solidFill>
                  <a:schemeClr val="accent4"/>
                </a:solidFill>
              </a:rPr>
              <a:t>Le </a:t>
            </a:r>
            <a:r>
              <a:rPr lang="it-IT" b="1" dirty="0">
                <a:solidFill>
                  <a:schemeClr val="accent4"/>
                </a:solidFill>
              </a:rPr>
              <a:t>nuove imprese individuali </a:t>
            </a:r>
            <a:r>
              <a:rPr lang="it-IT" dirty="0">
                <a:solidFill>
                  <a:schemeClr val="accent4"/>
                </a:solidFill>
              </a:rPr>
              <a:t>che si iscrivono al registro delle imprese o all'albo delle imprese artigiane devono comunicare all'atto di iscrizione il loro indirizzo PEC</a:t>
            </a:r>
          </a:p>
          <a:p>
            <a:pPr algn="just">
              <a:buClr>
                <a:schemeClr val="accent2">
                  <a:lumMod val="50000"/>
                </a:schemeClr>
              </a:buClr>
            </a:pPr>
            <a:r>
              <a:rPr lang="it-IT" dirty="0">
                <a:solidFill>
                  <a:schemeClr val="accent4"/>
                </a:solidFill>
              </a:rPr>
              <a:t>Le </a:t>
            </a:r>
            <a:r>
              <a:rPr lang="it-IT" b="1" dirty="0">
                <a:solidFill>
                  <a:schemeClr val="accent4"/>
                </a:solidFill>
              </a:rPr>
              <a:t>imprese individuali attive </a:t>
            </a:r>
            <a:r>
              <a:rPr lang="it-IT" dirty="0">
                <a:solidFill>
                  <a:schemeClr val="accent4"/>
                </a:solidFill>
              </a:rPr>
              <a:t>sono tenute a depositare al registro delle imprese competente, entro il 30/06/2013, il proprio indirizzo di posta elettronica certificata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4" name="CasellaDiTesto 3"/>
          <p:cNvSpPr txBox="1"/>
          <p:nvPr/>
        </p:nvSpPr>
        <p:spPr>
          <a:xfrm>
            <a:off x="501649" y="6488668"/>
            <a:ext cx="11188700" cy="369332"/>
          </a:xfrm>
          <a:prstGeom prst="rect">
            <a:avLst/>
          </a:prstGeom>
          <a:noFill/>
        </p:spPr>
        <p:txBody>
          <a:bodyPr wrap="square" rtlCol="0">
            <a:spAutoFit/>
          </a:bodyPr>
          <a:lstStyle/>
          <a:p>
            <a:pPr algn="ctr"/>
            <a:r>
              <a:rPr lang="it-IT" dirty="0" smtClean="0">
                <a:solidFill>
                  <a:schemeClr val="accent4"/>
                </a:solidFill>
              </a:rPr>
              <a:t>a cura della PO Gestione Innovazione e Servizi Generali</a:t>
            </a:r>
            <a:endParaRPr lang="it-IT" dirty="0">
              <a:solidFill>
                <a:schemeClr val="accent4"/>
              </a:solidFill>
            </a:endParaRPr>
          </a:p>
        </p:txBody>
      </p:sp>
      <p:sp>
        <p:nvSpPr>
          <p:cNvPr id="3" name="Segnaposto numero diapositiva 2"/>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23902702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677</TotalTime>
  <Words>1206</Words>
  <Application>Microsoft Office PowerPoint</Application>
  <PresentationFormat>Widescreen</PresentationFormat>
  <Paragraphs>125</Paragraphs>
  <Slides>17</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Garamond</vt:lpstr>
      <vt:lpstr>Wingdings</vt:lpstr>
      <vt:lpstr>Organico</vt:lpstr>
      <vt:lpstr>Presentazione standard di PowerPoint</vt:lpstr>
      <vt:lpstr>Cos’è la PEC</vt:lpstr>
      <vt:lpstr>Come si utilizza</vt:lpstr>
      <vt:lpstr>Schema di funzionamento della PEC</vt:lpstr>
      <vt:lpstr>Come è composta</vt:lpstr>
      <vt:lpstr>Come puoi ottenerla </vt:lpstr>
      <vt:lpstr>I vantaggi della PEC</vt:lpstr>
      <vt:lpstr>   PEC imprese societarie, professionisti  e pubbliche amministrazioni </vt:lpstr>
      <vt:lpstr> PEC imprese individuali </vt:lpstr>
      <vt:lpstr>Imprese obbligate a comunicare la PEC al Registro Imprese</vt:lpstr>
      <vt:lpstr>Indice Nazionale Indirizzi di Posta Elettronica Certificata  (INI – PEC)</vt:lpstr>
      <vt:lpstr> Registro Imprese e  titolarità dell'indirizzo PEC  </vt:lpstr>
      <vt:lpstr>Mancata comunicazione della PEC al Registro delle Imprese: le sanzioni per le imprese individuali</vt:lpstr>
      <vt:lpstr>Mancata comunicazione della PEC al Registro delle Imprese: le sanzioni per le società</vt:lpstr>
      <vt:lpstr>Principali riferimenti normativi  sulla Posta Elettronica Certificata </vt:lpstr>
      <vt:lpstr>…SEGUE</vt:lpstr>
      <vt:lpstr>Presentazione standard di PowerPoint</vt:lpstr>
    </vt:vector>
  </TitlesOfParts>
  <Company>CCIAA Roma RM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Cristina Scarnecchia</dc:creator>
  <cp:lastModifiedBy>Angela Maria Marciano</cp:lastModifiedBy>
  <cp:revision>77</cp:revision>
  <cp:lastPrinted>2017-07-12T07:56:18Z</cp:lastPrinted>
  <dcterms:created xsi:type="dcterms:W3CDTF">2017-06-28T13:50:46Z</dcterms:created>
  <dcterms:modified xsi:type="dcterms:W3CDTF">2017-07-12T08:44:56Z</dcterms:modified>
</cp:coreProperties>
</file>