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Maven Pro" charset="0"/>
      <p:regular r:id="rId19"/>
      <p:bold r:id="rId20"/>
    </p:embeddedFont>
    <p:embeddedFont>
      <p:font typeface="Nunito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6C7A0299-FC10-48A6-B592-14C6910D1630}">
  <a:tblStyle styleId="{6C7A0299-FC10-48A6-B592-14C6910D1630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Shape 3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‹N›</a:t>
            </a:fld>
            <a:endParaRPr lang="it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pPr lvl="0">
                <a:spcBef>
                  <a:spcPts val="0"/>
                </a:spcBef>
                <a:buNone/>
              </a:pPr>
              <a:t>‹N›</a:t>
            </a:fld>
            <a:endParaRPr lang="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pPr lvl="0" algn="r">
                <a:spcBef>
                  <a:spcPts val="0"/>
                </a:spcBef>
                <a:buNone/>
              </a:pPr>
              <a:t>‹N›</a:t>
            </a:fld>
            <a:endParaRPr lang="it" sz="9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ctrTitle"/>
          </p:nvPr>
        </p:nvSpPr>
        <p:spPr>
          <a:xfrm>
            <a:off x="349375" y="1613825"/>
            <a:ext cx="8674200" cy="1872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/>
              <a:t>La C.N.S. - Carta Nazionale dei Servizi e la FIRMA DIGITALE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subTitle" idx="1"/>
          </p:nvPr>
        </p:nvSpPr>
        <p:spPr>
          <a:xfrm>
            <a:off x="824000" y="4174575"/>
            <a:ext cx="2199900" cy="6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Roma, 19 luglio 2017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subTitle" idx="1"/>
          </p:nvPr>
        </p:nvSpPr>
        <p:spPr>
          <a:xfrm>
            <a:off x="6436925" y="4174575"/>
            <a:ext cx="2199900" cy="6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Giovannina Mazzeo</a:t>
            </a:r>
          </a:p>
        </p:txBody>
      </p:sp>
      <p:pic>
        <p:nvPicPr>
          <p:cNvPr id="280" name="Shape 280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65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1303800" y="986775"/>
            <a:ext cx="7030500" cy="6177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/>
              <a:t>La firma PAdES</a:t>
            </a:r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1303800" y="1992650"/>
            <a:ext cx="7030500" cy="27690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it" sz="1800">
                <a:solidFill>
                  <a:srgbClr val="000000"/>
                </a:solidFill>
              </a:rPr>
              <a:t>l documento firmato con questa modalità è un file con estensione </a:t>
            </a:r>
            <a:r>
              <a:rPr lang="it" sz="1800" i="1">
                <a:solidFill>
                  <a:srgbClr val="000000"/>
                </a:solidFill>
              </a:rPr>
              <a:t>.pdf</a:t>
            </a:r>
            <a:r>
              <a:rPr lang="it" sz="1800">
                <a:solidFill>
                  <a:srgbClr val="000000"/>
                </a:solidFill>
              </a:rPr>
              <a:t>, il cui contenuto è visualizzabile con i comuni </a:t>
            </a:r>
            <a:r>
              <a:rPr lang="it" sz="1800" i="1">
                <a:solidFill>
                  <a:srgbClr val="000000"/>
                </a:solidFill>
              </a:rPr>
              <a:t>reader</a:t>
            </a:r>
            <a:r>
              <a:rPr lang="it" sz="1800">
                <a:solidFill>
                  <a:srgbClr val="000000"/>
                </a:solidFill>
              </a:rPr>
              <a:t> disponibili per questo formato. Questa tipologia di firma rende il documento facilmente accessibile ma consente di firmare solo documenti di tipo PDF.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it" sz="1800">
                <a:solidFill>
                  <a:srgbClr val="000000"/>
                </a:solidFill>
              </a:rPr>
              <a:t>Tale formato consente inoltre di gestire diverse versioni dello stesso documento senza invalidare le firme digitali apposte.</a:t>
            </a:r>
          </a:p>
        </p:txBody>
      </p:sp>
      <p:pic>
        <p:nvPicPr>
          <p:cNvPr id="343" name="Shape 343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xfrm>
            <a:off x="1193525" y="914025"/>
            <a:ext cx="7443300" cy="6177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/>
              <a:t>Differenze tra firma autografa e firma elettronica</a:t>
            </a:r>
          </a:p>
        </p:txBody>
      </p:sp>
      <p:graphicFrame>
        <p:nvGraphicFramePr>
          <p:cNvPr id="349" name="Shape 349"/>
          <p:cNvGraphicFramePr/>
          <p:nvPr/>
        </p:nvGraphicFramePr>
        <p:xfrm>
          <a:off x="1095300" y="1768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{6C7A0299-FC10-48A6-B592-14C6910D1630}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it" b="1"/>
                        <a:t>Firma autografa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it" b="1"/>
                        <a:t>Firma elettronica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 b="1"/>
                        <a:t>Creazione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Manuale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Mediante algoritmo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 b="1"/>
                        <a:t>Apposizione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Sul documento e la firma è parte integrante del documento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Dentro o Fuori dal documento attraverso autenticazione e PIN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 b="1"/>
                        <a:t>Verifica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Confronto con un’altra firma - Metodo insicuro basato su perizia calligrafica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Mediante algoritmo di verifica pubblicamente noto e certificazione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 b="1"/>
                        <a:t>Documento copia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Distinguibile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Indistinguibile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 b="1"/>
                        <a:t>Validità temporale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Illimitata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Limitata (tre anni)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 b="1"/>
                        <a:t>Automazione dei processi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Non possibile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 sz="1200"/>
                        <a:t>Possibile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0" name="Shape 350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1303800" y="952250"/>
            <a:ext cx="7124100" cy="53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/>
              <a:t>Chi può richiedere la Firma digitale</a:t>
            </a:r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1303800" y="1863300"/>
            <a:ext cx="7124100" cy="27432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I requisiti necessari per richiedere un dispositivo di firma digitale sono: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Aver compiuto 18 anni;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Essere in possesso del Codice Fiscale;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Essere in possesso di un documento di riconoscimento;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Avere attiva una semplice casella di posta elettronica</a:t>
            </a:r>
          </a:p>
        </p:txBody>
      </p:sp>
      <p:pic>
        <p:nvPicPr>
          <p:cNvPr id="357" name="Shape 357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1164650" y="801850"/>
            <a:ext cx="7341000" cy="53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/>
              <a:t>Dispositivi di Firma digitale delle Camere di Commercio</a:t>
            </a:r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1164575" y="1406100"/>
            <a:ext cx="7341000" cy="36837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rgbClr val="000000"/>
                </a:solidFill>
              </a:rPr>
              <a:t>La Camera di Commercio rilascia i dispositivi di firma digitale, Carta Nazionale dei Servizi o CNS, sui seguenti supporti: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it" sz="1400" b="1">
                <a:solidFill>
                  <a:srgbClr val="000000"/>
                </a:solidFill>
              </a:rPr>
              <a:t>Smart-card</a:t>
            </a:r>
            <a:r>
              <a:rPr lang="it" sz="1400">
                <a:solidFill>
                  <a:srgbClr val="000000"/>
                </a:solidFill>
              </a:rPr>
              <a:t> (tessera plastificata) - per essere utilizzata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rgbClr val="000000"/>
                </a:solidFill>
              </a:rPr>
              <a:t>necessita di un apposito lettore da installare sul PC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-"/>
            </a:pPr>
            <a:r>
              <a:rPr lang="it" sz="1400" b="1">
                <a:solidFill>
                  <a:srgbClr val="000000"/>
                </a:solidFill>
              </a:rPr>
              <a:t>Token USB</a:t>
            </a:r>
            <a:r>
              <a:rPr lang="it" sz="1400">
                <a:solidFill>
                  <a:srgbClr val="000000"/>
                </a:solidFill>
              </a:rPr>
              <a:t> (chiavetta USB) -  non richiede l’installazione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rgbClr val="000000"/>
                </a:solidFill>
              </a:rPr>
              <a:t>di ulteriori dispositivi</a:t>
            </a:r>
          </a:p>
          <a:p>
            <a:pPr lvl="0" algn="just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it" sz="1400">
                <a:solidFill>
                  <a:srgbClr val="000000"/>
                </a:solidFill>
              </a:rPr>
              <a:t>I dispositivi contengono i certificati di autenticazione (</a:t>
            </a:r>
            <a:r>
              <a:rPr lang="it" sz="1400">
                <a:solidFill>
                  <a:srgbClr val="11005E"/>
                </a:solidFill>
                <a:highlight>
                  <a:srgbClr val="FFFFFF"/>
                </a:highlight>
              </a:rPr>
              <a:t>per identificare il titolare e assicurare l’autenticità delle informazioni)</a:t>
            </a:r>
            <a:r>
              <a:rPr lang="it" sz="1400">
                <a:solidFill>
                  <a:srgbClr val="000000"/>
                </a:solidFill>
              </a:rPr>
              <a:t> e sottoscrizione (</a:t>
            </a:r>
            <a:r>
              <a:rPr lang="it" sz="1400">
                <a:solidFill>
                  <a:srgbClr val="11005E"/>
                </a:solidFill>
                <a:highlight>
                  <a:srgbClr val="FFFFFF"/>
                </a:highlight>
              </a:rPr>
              <a:t>per firmare digitalmente i documenti elettronici)</a:t>
            </a:r>
            <a:r>
              <a:rPr lang="it" sz="1400">
                <a:solidFill>
                  <a:srgbClr val="000000"/>
                </a:solidFill>
              </a:rPr>
              <a:t> ed hanno una validità temporale di tre anni. Possono essere rinnovati, prima della scadenza, per ulteriori tre anni.</a:t>
            </a:r>
          </a:p>
          <a:p>
            <a:pPr lvl="0" algn="just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it" sz="1400">
                <a:solidFill>
                  <a:srgbClr val="000000"/>
                </a:solidFill>
              </a:rPr>
              <a:t>La CNS rilasciata dalle Camere di Commercio è un dispositivo integrato che consente a coloro che sono titolari di una carica all’interno di un’impresa di firmare digitalmente documenti informatici (istanze, bilanci, fatture, contratti, ecc.) e di accedere in rete ai servizi della Pubblica Amministrazione.</a:t>
            </a:r>
          </a:p>
        </p:txBody>
      </p:sp>
      <p:pic>
        <p:nvPicPr>
          <p:cNvPr id="364" name="Shape 364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Shape 3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7450" y="1750275"/>
            <a:ext cx="1682149" cy="129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303800" y="1038525"/>
            <a:ext cx="7124100" cy="53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/>
              <a:t>Dispositivi di Firma digitale delle Camere di Commercio - segue</a:t>
            </a: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1303800" y="1725275"/>
            <a:ext cx="7124100" cy="33642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it" sz="1400">
                <a:solidFill>
                  <a:srgbClr val="000000"/>
                </a:solidFill>
              </a:rPr>
              <a:t>La CNS consente, inoltre, di consultare le informazioni relative alla propria azienda contenute nel Registro Imprese: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unito"/>
            </a:pPr>
            <a:r>
              <a:rPr lang="it" sz="1400">
                <a:solidFill>
                  <a:srgbClr val="000000"/>
                </a:solidFill>
              </a:rPr>
              <a:t>visura ordinaria, visura storica, visura artigiana e scheda società;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unito"/>
            </a:pPr>
            <a:r>
              <a:rPr lang="it" sz="1400">
                <a:solidFill>
                  <a:srgbClr val="000000"/>
                </a:solidFill>
              </a:rPr>
              <a:t>modello di dichiarazione sostitutiva del certificato Registro Imprese;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unito"/>
            </a:pPr>
            <a:r>
              <a:rPr lang="it" sz="1400">
                <a:solidFill>
                  <a:srgbClr val="000000"/>
                </a:solidFill>
              </a:rPr>
              <a:t>statuti, atti e bilanci depositati;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unito"/>
            </a:pPr>
            <a:r>
              <a:rPr lang="it" sz="1400">
                <a:solidFill>
                  <a:srgbClr val="000000"/>
                </a:solidFill>
              </a:rPr>
              <a:t>situazione dei pagamenti del diritto annuale;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unito"/>
            </a:pPr>
            <a:r>
              <a:rPr lang="it" sz="1400">
                <a:solidFill>
                  <a:srgbClr val="000000"/>
                </a:solidFill>
              </a:rPr>
              <a:t>stato pratiche Registro Imprese (trasparenza amministrativa).</a:t>
            </a:r>
          </a:p>
          <a:p>
            <a:pPr lvl="0" algn="just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it" sz="1400">
                <a:solidFill>
                  <a:srgbClr val="000000"/>
                </a:solidFill>
              </a:rPr>
              <a:t>Il certificato digitale, contenuto all’interno della CNS, è emesso da un'apposita Autorità di certificazione (Certification Authority - CA) riconosciuta secondo standard internazionali, la quale garantisce la validità delle informazioni riportate nel certificato.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372" name="Shape 372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1303800" y="1038525"/>
            <a:ext cx="7124100" cy="53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1800"/>
              <a:t>Obblighi dei titolari dei dispositivi di firma digitale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1303800" y="1725275"/>
            <a:ext cx="7124100" cy="33642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rgbClr val="000000"/>
                </a:solidFill>
              </a:rPr>
              <a:t>Il Titolare è tenuto a:					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it" sz="1400">
                <a:solidFill>
                  <a:srgbClr val="000000"/>
                </a:solidFill>
              </a:rPr>
              <a:t>garantire la correttezza, la completezza e l'attualità delle informazioni fornite all'Ente Emettitore per la richiesta della CNS;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it" sz="1400">
                <a:solidFill>
                  <a:srgbClr val="000000"/>
                </a:solidFill>
              </a:rPr>
              <a:t>proteggere e conservare le proprie chiavi private con la massima accuratezza al fine di garantirne l’integrità e la riservatezza;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it" sz="1400">
                <a:solidFill>
                  <a:srgbClr val="000000"/>
                </a:solidFill>
              </a:rPr>
              <a:t>proteggere e conservare il codice di attivazione (PIN) utilizzato per l’abilitazione delle funzionalità della CNS, in luogo sicuro e diverso da quello in cui è custodito il dispositivo stesso;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it" sz="1400">
                <a:solidFill>
                  <a:srgbClr val="000000"/>
                </a:solidFill>
              </a:rPr>
              <a:t>proteggere e conservare il codice di sblocco (PUK) utilizzato per la riattivazione della CNS in luogo protetto e diverso da quello in cui è custodito il dispositivo stesso;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it" sz="1400">
                <a:solidFill>
                  <a:srgbClr val="000000"/>
                </a:solidFill>
              </a:rPr>
              <a:t>adottare ogni altra misura atta ad impedire la perdita, la compromissione o l'utilizzo improprio della chiave privata e della CNS.</a:t>
            </a:r>
          </a:p>
        </p:txBody>
      </p:sp>
      <p:pic>
        <p:nvPicPr>
          <p:cNvPr id="379" name="Shape 379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solidFill>
            <a:schemeClr val="accent3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 b="1"/>
          </a:p>
          <a:p>
            <a:pPr lvl="0" algn="ctr">
              <a:spcBef>
                <a:spcPts val="0"/>
              </a:spcBef>
              <a:buNone/>
            </a:pPr>
            <a:r>
              <a:rPr lang="it" sz="3000" b="1" i="1"/>
              <a:t>Grazie per l’attenzione</a:t>
            </a:r>
          </a:p>
        </p:txBody>
      </p:sp>
      <p:pic>
        <p:nvPicPr>
          <p:cNvPr id="385" name="Shape 385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1303800" y="836775"/>
            <a:ext cx="7030500" cy="8301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Premessa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just">
              <a:spcBef>
                <a:spcPts val="0"/>
              </a:spcBef>
              <a:buSzPct val="100000"/>
              <a:buChar char="-"/>
            </a:pPr>
            <a:r>
              <a:rPr lang="it" sz="1800"/>
              <a:t>Nell’ordinamento giuridico italiano la norma che disciplina la C.N.S. - Carta Nazionale dei Servizi e la Firma digitale è il Decreto Legislativo n. 82 del 7 marzo 2005 - cd. C.A.D. - Codice dell’Amministrazione Digitale che ha subito nel corso del tempo varie modifiche</a:t>
            </a:r>
          </a:p>
        </p:txBody>
      </p:sp>
      <p:pic>
        <p:nvPicPr>
          <p:cNvPr id="287" name="Shape 287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29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1303800" y="957525"/>
            <a:ext cx="6848100" cy="7524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/>
              <a:t>Cos’è la C.N.S. - Carta Nazionale dei Servizi?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6848100" cy="254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endParaRPr sz="1800"/>
          </a:p>
          <a:p>
            <a:pPr marL="457200" lvl="0" indent="-342900" algn="just">
              <a:spcBef>
                <a:spcPts val="0"/>
              </a:spcBef>
              <a:buSzPct val="100000"/>
              <a:buChar char="-"/>
            </a:pPr>
            <a:r>
              <a:rPr lang="it" sz="1800"/>
              <a:t>La C.N.S. è il documento rilasciato su supporto informatico (Smart card o Token Usb, su cui poi ritorneremo) per consentire l’accesso per via telematica ai servizi erogati dalle Pubbliche Amministrazioni </a:t>
            </a:r>
          </a:p>
        </p:txBody>
      </p:sp>
      <p:pic>
        <p:nvPicPr>
          <p:cNvPr id="294" name="Shape 294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1303800" y="888525"/>
            <a:ext cx="6848100" cy="7092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/>
              <a:t>Cos’è la Firma digitale?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6848100" cy="254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endParaRPr sz="1800"/>
          </a:p>
          <a:p>
            <a:pPr marL="457200" lvl="0" indent="-342900" algn="just" rtl="0">
              <a:spcBef>
                <a:spcPts val="0"/>
              </a:spcBef>
              <a:buSzPct val="100000"/>
              <a:buChar char="-"/>
            </a:pPr>
            <a:r>
              <a:rPr lang="it" sz="1800"/>
              <a:t>Il termine Firma digitale sta ad indicare un tipo di firma elettronica qualificata, basato su uno schema matematico (</a:t>
            </a:r>
            <a:r>
              <a:rPr lang="it" sz="1800" i="1"/>
              <a:t>crittografia asimmetrica</a:t>
            </a:r>
            <a:r>
              <a:rPr lang="it" sz="1800"/>
              <a:t>), a cui si attribuisce una particolare efficacia probatoria, tale da potersi equiparare, sul piano sostanziale, alla firma autografa</a:t>
            </a:r>
          </a:p>
        </p:txBody>
      </p:sp>
      <p:pic>
        <p:nvPicPr>
          <p:cNvPr id="301" name="Shape 301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1303800" y="891875"/>
            <a:ext cx="7124100" cy="53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/>
              <a:t>Caratteristiche della Firma digitale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303800" y="1828800"/>
            <a:ext cx="7124100" cy="32178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La Firma digitale conferisce al documento informatico le seguenti caratteristiche: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sz="1400"/>
              <a:t>che il destinatario possa verificare l’identità del mittente (</a:t>
            </a:r>
            <a:r>
              <a:rPr lang="it" sz="1400" b="1"/>
              <a:t>autenticazione</a:t>
            </a:r>
            <a:r>
              <a:rPr lang="it" sz="1400"/>
              <a:t>), garantisce quindi l’identità del sottoscrittore del documento;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sz="1400"/>
              <a:t>che il mittente non possa disconoscere un documento da lui firmato (</a:t>
            </a:r>
            <a:r>
              <a:rPr lang="it" sz="1400" b="1"/>
              <a:t>non ripudio</a:t>
            </a:r>
            <a:r>
              <a:rPr lang="it" sz="1400"/>
              <a:t>), ovvero la firma digitale attribuisce piena validità legale al documento e, pertanto, il documento non può essere ripudiato dal sottoscrittore;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sz="1400"/>
              <a:t>che il destinatario non possa modificare un documento firmato da qualcun altro (</a:t>
            </a:r>
            <a:r>
              <a:rPr lang="it" sz="1400" b="1"/>
              <a:t>integrità</a:t>
            </a:r>
            <a:r>
              <a:rPr lang="it" sz="1400"/>
              <a:t>) ovvero che il messaggio non sia stato alterato lungo il percorso dal mittente al destinatario</a:t>
            </a:r>
          </a:p>
        </p:txBody>
      </p:sp>
      <p:pic>
        <p:nvPicPr>
          <p:cNvPr id="308" name="Shape 308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1260650" y="909125"/>
            <a:ext cx="7124100" cy="53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/>
              <a:t>Come funziona la Firma digitale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1303800" y="1621750"/>
            <a:ext cx="7124100" cy="33039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Per generare una Firma digitale è necessario utilizzare una coppia di chiavi digitali (</a:t>
            </a:r>
            <a:r>
              <a:rPr lang="it" sz="1400" i="1"/>
              <a:t>chiave pubblica e chiave privata</a:t>
            </a:r>
            <a:r>
              <a:rPr lang="it" sz="1400"/>
              <a:t>) asimmetriche attribuite in maniera univoca ad un soggetto, detto titolare.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17500" algn="just" rtl="0">
              <a:spcBef>
                <a:spcPts val="0"/>
              </a:spcBef>
              <a:spcAft>
                <a:spcPts val="1000"/>
              </a:spcAft>
              <a:buSzPct val="100000"/>
              <a:buChar char="●"/>
            </a:pPr>
            <a:r>
              <a:rPr lang="it" sz="1400"/>
              <a:t>La </a:t>
            </a:r>
            <a:r>
              <a:rPr lang="it" sz="1400" b="1"/>
              <a:t>chiave privata</a:t>
            </a:r>
            <a:r>
              <a:rPr lang="it" sz="1400"/>
              <a:t> è conosciuta solo dal titolare ed è usata per generare la firma digitale da apporre al documento;</a:t>
            </a:r>
          </a:p>
          <a:p>
            <a:pPr lvl="0" algn="just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it" sz="1400"/>
              <a:t>viceversa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1000"/>
              </a:spcAft>
              <a:buSzPct val="100000"/>
              <a:buChar char="●"/>
            </a:pPr>
            <a:r>
              <a:rPr lang="it" sz="1400"/>
              <a:t>La </a:t>
            </a:r>
            <a:r>
              <a:rPr lang="it" sz="1400" b="1"/>
              <a:t>chiave pubblica</a:t>
            </a:r>
            <a:r>
              <a:rPr lang="it" sz="1400"/>
              <a:t> è usata per verificare l’autenticità della firma.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/>
              <a:t>Questo metodo conosciuto come </a:t>
            </a:r>
            <a:r>
              <a:rPr lang="it" sz="1400" b="1" i="1"/>
              <a:t>crittografia a doppia chiave</a:t>
            </a:r>
            <a:r>
              <a:rPr lang="it" sz="1400"/>
              <a:t> garantisce la piena sicurezza visto che la chiave pubblica non può essere utilizzata per ricostruire la chiave privata</a:t>
            </a:r>
          </a:p>
        </p:txBody>
      </p:sp>
      <p:pic>
        <p:nvPicPr>
          <p:cNvPr id="315" name="Shape 315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1303800" y="900500"/>
            <a:ext cx="7124100" cy="53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/>
              <a:t>L’uso della Firma digitale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1303800" y="1570025"/>
            <a:ext cx="7124100" cy="33297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La titolarità della Firma digitale è garantita dagli Enti Certificatori (C.A. - Certification Authority - accreditati presso l’Agenzia per l’Italia Digitale - AGID), soggetti con particolari requisiti di onorabilità, che garantiscono affidabilità organizzativa, tecnica e finanziaria.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In particolare gli Enti Certificatori hanno il compito di tenere i registri delle chiavi pubbliche, al fine di verificare la titolarità del firmatario di un documento elettronico.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Sono normalmente società con capitale sociale non inferiore a quello richiesto per svolgere l’attività bancaria (2 milioni di € )</a:t>
            </a:r>
          </a:p>
        </p:txBody>
      </p:sp>
      <p:pic>
        <p:nvPicPr>
          <p:cNvPr id="322" name="Shape 322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1303800" y="986750"/>
            <a:ext cx="7124100" cy="531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2400"/>
              <a:t>L’uso della Firma digitale (segue)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1303800" y="1889175"/>
            <a:ext cx="7124100" cy="28554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Gli standard europei prevedono tre tipi di sottoscrizione digitale, che sono stati adottati anche in Italia: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CAdES;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PAdES;</a:t>
            </a:r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1800"/>
              <a:t>XAdES</a:t>
            </a:r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lvl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Ai fini del presente seminario ci occuperemo solo dei primi due</a:t>
            </a:r>
          </a:p>
        </p:txBody>
      </p:sp>
      <p:pic>
        <p:nvPicPr>
          <p:cNvPr id="329" name="Shape 329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1303800" y="728562"/>
            <a:ext cx="7030500" cy="6177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2400"/>
              <a:t>La firma CAdES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1303800" y="1397425"/>
            <a:ext cx="7030500" cy="3405600"/>
          </a:xfrm>
          <a:prstGeom prst="rect">
            <a:avLst/>
          </a:prstGeom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it" sz="1800">
                <a:solidFill>
                  <a:srgbClr val="000000"/>
                </a:solidFill>
              </a:rPr>
              <a:t>l documento firmato con questa modalità è un file con estensione </a:t>
            </a:r>
            <a:r>
              <a:rPr lang="it" sz="1800" i="1">
                <a:solidFill>
                  <a:srgbClr val="000000"/>
                </a:solidFill>
              </a:rPr>
              <a:t>.p7m</a:t>
            </a:r>
            <a:r>
              <a:rPr lang="it" sz="1800">
                <a:solidFill>
                  <a:srgbClr val="000000"/>
                </a:solidFill>
              </a:rPr>
              <a:t>, il cui contenuto è visualizzabile solo attraverso idonei software in grado di “sbustare/aprire” il documento sottoscritto. Tale formato permette di firmare qualsiasi tipo di file, ma presenta lo svantaggio di non consentire di visualizzare il documento oggetto della sottoscrizione in modo agevole.</a:t>
            </a:r>
          </a:p>
          <a:p>
            <a:pPr lvl="0" algn="just">
              <a:spcBef>
                <a:spcPts val="0"/>
              </a:spcBef>
              <a:buNone/>
            </a:pPr>
            <a:r>
              <a:rPr lang="it" sz="1800">
                <a:solidFill>
                  <a:srgbClr val="000000"/>
                </a:solidFill>
              </a:rPr>
              <a:t>Nel caso di documenti sottoscritti in formato CAdES non è possibile apportare annotazioni successive alla sottoscrizione poiché si avrebbe un documento con la firma digitale e l’altro privo di firma con la conseguenza che le firme sarebbero invalide</a:t>
            </a:r>
          </a:p>
        </p:txBody>
      </p:sp>
      <p:pic>
        <p:nvPicPr>
          <p:cNvPr id="336" name="Shape 336" descr="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950" y="143775"/>
            <a:ext cx="2809875" cy="53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1075</Words>
  <Application>Microsoft Office PowerPoint</Application>
  <PresentationFormat>Presentazione su schermo (16:9)</PresentationFormat>
  <Paragraphs>95</Paragraphs>
  <Slides>16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Maven Pro</vt:lpstr>
      <vt:lpstr>Nunito</vt:lpstr>
      <vt:lpstr>momentum</vt:lpstr>
      <vt:lpstr>La C.N.S. - Carta Nazionale dei Servizi e la FIRMA DIGITALE</vt:lpstr>
      <vt:lpstr>Premessa</vt:lpstr>
      <vt:lpstr>Cos’è la C.N.S. - Carta Nazionale dei Servizi?</vt:lpstr>
      <vt:lpstr>Cos’è la Firma digitale?</vt:lpstr>
      <vt:lpstr>Caratteristiche della Firma digitale</vt:lpstr>
      <vt:lpstr>Come funziona la Firma digitale</vt:lpstr>
      <vt:lpstr>L’uso della Firma digitale</vt:lpstr>
      <vt:lpstr>L’uso della Firma digitale (segue)</vt:lpstr>
      <vt:lpstr>La firma CAdES</vt:lpstr>
      <vt:lpstr>La firma PAdES</vt:lpstr>
      <vt:lpstr>Differenze tra firma autografa e firma elettronica</vt:lpstr>
      <vt:lpstr>Chi può richiedere la Firma digitale</vt:lpstr>
      <vt:lpstr>Dispositivi di Firma digitale delle Camere di Commercio</vt:lpstr>
      <vt:lpstr>Dispositivi di Firma digitale delle Camere di Commercio - segue</vt:lpstr>
      <vt:lpstr>Obblighi dei titolari dei dispositivi di firma digitale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C.N.S. - Carta Nazionale dei Servizi e la FIRMA DIGITALE</dc:title>
  <dc:creator>Utente</dc:creator>
  <cp:lastModifiedBy>Utente</cp:lastModifiedBy>
  <cp:revision>1</cp:revision>
  <dcterms:modified xsi:type="dcterms:W3CDTF">2017-07-19T10:34:21Z</dcterms:modified>
</cp:coreProperties>
</file>