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Maven Pro" charset="0"/>
      <p:regular r:id="rId19"/>
      <p:bold r:id="rId20"/>
    </p:embeddedFont>
    <p:embeddedFont>
      <p:font typeface="Nunito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6C7A0299-FC10-48A6-B592-14C6910D1630}">
  <a:tblStyle styleId="{6C7A0299-FC10-48A6-B592-14C6910D1630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Shape 3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Shape 3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Shape 3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7343003" y="3409675"/>
            <a:ext cx="1691421" cy="1732548"/>
            <a:chOff x="7343003" y="3409675"/>
            <a:chExt cx="1691421" cy="1732548"/>
          </a:xfrm>
        </p:grpSpPr>
        <p:grpSp>
          <p:nvGrpSpPr>
            <p:cNvPr id="11" name="Shape 11"/>
            <p:cNvGrpSpPr/>
            <p:nvPr/>
          </p:nvGrpSpPr>
          <p:grpSpPr>
            <a:xfrm>
              <a:off x="7343003" y="4453710"/>
              <a:ext cx="316800" cy="688512"/>
              <a:chOff x="7343003" y="4453710"/>
              <a:chExt cx="316800" cy="688512"/>
            </a:xfrm>
          </p:grpSpPr>
          <p:sp>
            <p:nvSpPr>
              <p:cNvPr id="12" name="Shape 12"/>
              <p:cNvSpPr/>
              <p:nvPr/>
            </p:nvSpPr>
            <p:spPr>
              <a:xfrm>
                <a:off x="7343003" y="4453710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3" name="Shape 1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4" name="Shape 14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Shape 15"/>
              <p:cNvSpPr/>
              <p:nvPr/>
            </p:nvSpPr>
            <p:spPr>
              <a:xfrm>
                <a:off x="7801210" y="4453710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" name="Shape 16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" name="Shape 17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8" name="Shape 18"/>
            <p:cNvGrpSpPr/>
            <p:nvPr/>
          </p:nvGrpSpPr>
          <p:grpSpPr>
            <a:xfrm>
              <a:off x="8259417" y="3757688"/>
              <a:ext cx="316800" cy="1384535"/>
              <a:chOff x="8259417" y="3757688"/>
              <a:chExt cx="316800" cy="1384535"/>
            </a:xfrm>
          </p:grpSpPr>
          <p:sp>
            <p:nvSpPr>
              <p:cNvPr id="19" name="Shape 19"/>
              <p:cNvSpPr/>
              <p:nvPr/>
            </p:nvSpPr>
            <p:spPr>
              <a:xfrm>
                <a:off x="8259417" y="4453710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" name="Shape 20"/>
              <p:cNvSpPr/>
              <p:nvPr/>
            </p:nvSpPr>
            <p:spPr>
              <a:xfrm>
                <a:off x="8259417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8259417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" name="Shape 22"/>
              <p:cNvSpPr/>
              <p:nvPr/>
            </p:nvSpPr>
            <p:spPr>
              <a:xfrm>
                <a:off x="8259417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3" name="Shape 2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Shape 24"/>
              <p:cNvSpPr/>
              <p:nvPr/>
            </p:nvSpPr>
            <p:spPr>
              <a:xfrm>
                <a:off x="8717625" y="4453710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" name="Shape 26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7" name="Shape 27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8" name="Shape 28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grpSp>
        <p:nvGrpSpPr>
          <p:cNvPr id="29" name="Shape 29"/>
          <p:cNvGrpSpPr/>
          <p:nvPr/>
        </p:nvGrpSpPr>
        <p:grpSpPr>
          <a:xfrm>
            <a:off x="5043502" y="0"/>
            <a:ext cx="3814072" cy="3839102"/>
            <a:chOff x="5043502" y="0"/>
            <a:chExt cx="3814072" cy="3839102"/>
          </a:xfrm>
        </p:grpSpPr>
        <p:sp>
          <p:nvSpPr>
            <p:cNvPr id="30" name="Shape 30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rot="-9830444">
              <a:off x="6469758" y="3480727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32" name="Shape 32"/>
            <p:cNvGrpSpPr/>
            <p:nvPr/>
          </p:nvGrpSpPr>
          <p:grpSpPr>
            <a:xfrm>
              <a:off x="7647811" y="2704283"/>
              <a:ext cx="635219" cy="635218"/>
              <a:chOff x="6725724" y="2701259"/>
              <a:chExt cx="1208100" cy="1208100"/>
            </a:xfrm>
          </p:grpSpPr>
          <p:sp>
            <p:nvSpPr>
              <p:cNvPr id="33" name="Shape 33"/>
              <p:cNvSpPr/>
              <p:nvPr/>
            </p:nvSpPr>
            <p:spPr>
              <a:xfrm rot="5400000">
                <a:off x="6725725" y="2701259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4" name="Shape 34"/>
              <p:cNvSpPr/>
              <p:nvPr/>
            </p:nvSpPr>
            <p:spPr>
              <a:xfrm rot="5400000">
                <a:off x="6725724" y="2701259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5" name="Shape 35"/>
              <p:cNvSpPr/>
              <p:nvPr/>
            </p:nvSpPr>
            <p:spPr>
              <a:xfrm rot="5400000">
                <a:off x="6954987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sp>
          <p:nvSpPr>
            <p:cNvPr id="36" name="Shape 36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grpSp>
          <p:nvGrpSpPr>
            <p:cNvPr id="37" name="Shape 37"/>
            <p:cNvGrpSpPr/>
            <p:nvPr/>
          </p:nvGrpSpPr>
          <p:grpSpPr>
            <a:xfrm>
              <a:off x="7952719" y="179237"/>
              <a:ext cx="873164" cy="873002"/>
              <a:chOff x="7754428" y="208724"/>
              <a:chExt cx="541800" cy="541800"/>
            </a:xfrm>
          </p:grpSpPr>
          <p:sp>
            <p:nvSpPr>
              <p:cNvPr id="38" name="Shape 38"/>
              <p:cNvSpPr/>
              <p:nvPr/>
            </p:nvSpPr>
            <p:spPr>
              <a:xfrm rot="-8647347">
                <a:off x="7831319" y="285615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39" name="Shape 39"/>
              <p:cNvSpPr/>
              <p:nvPr/>
            </p:nvSpPr>
            <p:spPr>
              <a:xfrm rot="-8647347">
                <a:off x="7831319" y="285615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sp>
          <p:nvSpPr>
            <p:cNvPr id="40" name="Shape 40"/>
            <p:cNvSpPr/>
            <p:nvPr/>
          </p:nvSpPr>
          <p:spPr>
            <a:xfrm>
              <a:off x="5399840" y="356364"/>
              <a:ext cx="2576999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 rot="2043858">
              <a:off x="5503812" y="460309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3" name="Shape 43"/>
            <p:cNvSpPr/>
            <p:nvPr/>
          </p:nvSpPr>
          <p:spPr>
            <a:xfrm rot="2044777">
              <a:off x="5911448" y="867729"/>
              <a:ext cx="1554222" cy="15542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 rot="-9830444">
              <a:off x="6469758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824000" y="1613812"/>
            <a:ext cx="4255500" cy="1872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‹N›</a:t>
            </a:fld>
            <a:endParaRPr lang="it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Shape 50"/>
          <p:cNvGrpSpPr/>
          <p:nvPr/>
        </p:nvGrpSpPr>
        <p:grpSpPr>
          <a:xfrm>
            <a:off x="146768" y="3405"/>
            <a:ext cx="1233214" cy="1384535"/>
            <a:chOff x="146768" y="3405"/>
            <a:chExt cx="1233214" cy="1384535"/>
          </a:xfrm>
        </p:grpSpPr>
        <p:grpSp>
          <p:nvGrpSpPr>
            <p:cNvPr id="51" name="Shape 51"/>
            <p:cNvGrpSpPr/>
            <p:nvPr/>
          </p:nvGrpSpPr>
          <p:grpSpPr>
            <a:xfrm>
              <a:off x="1063183" y="3405"/>
              <a:ext cx="316800" cy="688512"/>
              <a:chOff x="1063183" y="3405"/>
              <a:chExt cx="316800" cy="688512"/>
            </a:xfrm>
          </p:grpSpPr>
          <p:sp>
            <p:nvSpPr>
              <p:cNvPr id="52" name="Shape 52"/>
              <p:cNvSpPr/>
              <p:nvPr/>
            </p:nvSpPr>
            <p:spPr>
              <a:xfrm rot="10800000">
                <a:off x="1063183" y="3418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53" name="Shape 53"/>
              <p:cNvSpPr/>
              <p:nvPr/>
            </p:nvSpPr>
            <p:spPr>
              <a:xfrm rot="10800000">
                <a:off x="1063183" y="3405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54" name="Shape 54"/>
            <p:cNvGrpSpPr/>
            <p:nvPr/>
          </p:nvGrpSpPr>
          <p:grpSpPr>
            <a:xfrm>
              <a:off x="604975" y="3405"/>
              <a:ext cx="316800" cy="1036523"/>
              <a:chOff x="604975" y="3405"/>
              <a:chExt cx="316800" cy="1036523"/>
            </a:xfrm>
          </p:grpSpPr>
          <p:sp>
            <p:nvSpPr>
              <p:cNvPr id="55" name="Shape 55"/>
              <p:cNvSpPr/>
              <p:nvPr/>
            </p:nvSpPr>
            <p:spPr>
              <a:xfrm rot="10800000">
                <a:off x="604975" y="3418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56" name="Shape 56"/>
              <p:cNvSpPr/>
              <p:nvPr/>
            </p:nvSpPr>
            <p:spPr>
              <a:xfrm rot="10800000">
                <a:off x="604975" y="3429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57" name="Shape 57"/>
              <p:cNvSpPr/>
              <p:nvPr/>
            </p:nvSpPr>
            <p:spPr>
              <a:xfrm rot="10800000">
                <a:off x="604975" y="3405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58" name="Shape 58"/>
            <p:cNvGrpSpPr/>
            <p:nvPr/>
          </p:nvGrpSpPr>
          <p:grpSpPr>
            <a:xfrm>
              <a:off x="146768" y="3405"/>
              <a:ext cx="316800" cy="1384535"/>
              <a:chOff x="146768" y="3405"/>
              <a:chExt cx="316800" cy="1384535"/>
            </a:xfrm>
          </p:grpSpPr>
          <p:sp>
            <p:nvSpPr>
              <p:cNvPr id="59" name="Shape 59"/>
              <p:cNvSpPr/>
              <p:nvPr/>
            </p:nvSpPr>
            <p:spPr>
              <a:xfrm rot="10800000">
                <a:off x="146768" y="3418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60" name="Shape 60"/>
              <p:cNvSpPr/>
              <p:nvPr/>
            </p:nvSpPr>
            <p:spPr>
              <a:xfrm rot="10800000">
                <a:off x="146768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61" name="Shape 61"/>
              <p:cNvSpPr/>
              <p:nvPr/>
            </p:nvSpPr>
            <p:spPr>
              <a:xfrm rot="10800000">
                <a:off x="146768" y="3429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62" name="Shape 62"/>
              <p:cNvSpPr/>
              <p:nvPr/>
            </p:nvSpPr>
            <p:spPr>
              <a:xfrm rot="10800000">
                <a:off x="146768" y="3405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grpSp>
        <p:nvGrpSpPr>
          <p:cNvPr id="63" name="Shape 63"/>
          <p:cNvGrpSpPr/>
          <p:nvPr/>
        </p:nvGrpSpPr>
        <p:grpSpPr>
          <a:xfrm>
            <a:off x="6775083" y="2904008"/>
            <a:ext cx="2186147" cy="2239500"/>
            <a:chOff x="6775083" y="2904008"/>
            <a:chExt cx="2186147" cy="2239500"/>
          </a:xfrm>
        </p:grpSpPr>
        <p:grpSp>
          <p:nvGrpSpPr>
            <p:cNvPr id="64" name="Shape 64"/>
            <p:cNvGrpSpPr/>
            <p:nvPr/>
          </p:nvGrpSpPr>
          <p:grpSpPr>
            <a:xfrm>
              <a:off x="6775083" y="4253708"/>
              <a:ext cx="409500" cy="889800"/>
              <a:chOff x="6775083" y="4253708"/>
              <a:chExt cx="409500" cy="889800"/>
            </a:xfrm>
          </p:grpSpPr>
          <p:sp>
            <p:nvSpPr>
              <p:cNvPr id="65" name="Shape 65"/>
              <p:cNvSpPr/>
              <p:nvPr/>
            </p:nvSpPr>
            <p:spPr>
              <a:xfrm>
                <a:off x="6775083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6775083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Shape 68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0" name="Shape 70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71" name="Shape 71"/>
            <p:cNvGrpSpPr/>
            <p:nvPr/>
          </p:nvGrpSpPr>
          <p:grpSpPr>
            <a:xfrm>
              <a:off x="7959515" y="3354008"/>
              <a:ext cx="409500" cy="1789500"/>
              <a:chOff x="7959515" y="3354008"/>
              <a:chExt cx="409500" cy="1789500"/>
            </a:xfrm>
          </p:grpSpPr>
          <p:sp>
            <p:nvSpPr>
              <p:cNvPr id="72" name="Shape 72"/>
              <p:cNvSpPr/>
              <p:nvPr/>
            </p:nvSpPr>
            <p:spPr>
              <a:xfrm>
                <a:off x="7959515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3" name="Shape 73"/>
              <p:cNvSpPr/>
              <p:nvPr/>
            </p:nvSpPr>
            <p:spPr>
              <a:xfrm>
                <a:off x="7959515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4" name="Shape 74"/>
              <p:cNvSpPr/>
              <p:nvPr/>
            </p:nvSpPr>
            <p:spPr>
              <a:xfrm>
                <a:off x="7959515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5" name="Shape 75"/>
              <p:cNvSpPr/>
              <p:nvPr/>
            </p:nvSpPr>
            <p:spPr>
              <a:xfrm>
                <a:off x="7959515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76" name="Shape 76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Shape 77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8" name="Shape 78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79" name="Shape 79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80" name="Shape 80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81" name="Shape 81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‹N›</a:t>
            </a:fld>
            <a:endParaRPr lang="it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Shape 85"/>
          <p:cNvGrpSpPr/>
          <p:nvPr/>
        </p:nvGrpSpPr>
        <p:grpSpPr>
          <a:xfrm>
            <a:off x="625965" y="299376"/>
            <a:ext cx="999311" cy="999311"/>
            <a:chOff x="348199" y="179450"/>
            <a:chExt cx="1116300" cy="1116300"/>
          </a:xfrm>
        </p:grpSpPr>
        <p:sp>
          <p:nvSpPr>
            <p:cNvPr id="86" name="Shape 86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625965" y="299376"/>
            <a:ext cx="999311" cy="999311"/>
            <a:chOff x="348199" y="179450"/>
            <a:chExt cx="1116300" cy="1116300"/>
          </a:xfrm>
        </p:grpSpPr>
        <p:sp>
          <p:nvSpPr>
            <p:cNvPr id="93" name="Shape 93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625965" y="299376"/>
            <a:ext cx="999311" cy="999311"/>
            <a:chOff x="348199" y="179450"/>
            <a:chExt cx="1116300" cy="1116300"/>
          </a:xfrm>
        </p:grpSpPr>
        <p:sp>
          <p:nvSpPr>
            <p:cNvPr id="101" name="Shape 101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625965" y="299376"/>
            <a:ext cx="999311" cy="999311"/>
            <a:chOff x="348199" y="179450"/>
            <a:chExt cx="1116300" cy="1116300"/>
          </a:xfrm>
        </p:grpSpPr>
        <p:sp>
          <p:nvSpPr>
            <p:cNvPr id="107" name="Shape 107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Shape 113"/>
          <p:cNvGrpSpPr/>
          <p:nvPr/>
        </p:nvGrpSpPr>
        <p:grpSpPr>
          <a:xfrm>
            <a:off x="6866714" y="1306"/>
            <a:ext cx="2267450" cy="2601689"/>
            <a:chOff x="6790514" y="1306"/>
            <a:chExt cx="2267450" cy="2601689"/>
          </a:xfrm>
        </p:grpSpPr>
        <p:grpSp>
          <p:nvGrpSpPr>
            <p:cNvPr id="114" name="Shape 114"/>
            <p:cNvGrpSpPr/>
            <p:nvPr/>
          </p:nvGrpSpPr>
          <p:grpSpPr>
            <a:xfrm>
              <a:off x="7067464" y="1306"/>
              <a:ext cx="1990500" cy="1990200"/>
              <a:chOff x="7067464" y="1306"/>
              <a:chExt cx="1990500" cy="1990200"/>
            </a:xfrm>
          </p:grpSpPr>
          <p:sp>
            <p:nvSpPr>
              <p:cNvPr id="115" name="Shape 115"/>
              <p:cNvSpPr/>
              <p:nvPr/>
            </p:nvSpPr>
            <p:spPr>
              <a:xfrm rot="-8648551">
                <a:off x="7594312" y="527720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16" name="Shape 116"/>
              <p:cNvSpPr/>
              <p:nvPr/>
            </p:nvSpPr>
            <p:spPr>
              <a:xfrm rot="-8648551">
                <a:off x="7594312" y="527720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17" name="Shape 117"/>
              <p:cNvSpPr/>
              <p:nvPr/>
            </p:nvSpPr>
            <p:spPr>
              <a:xfrm rot="-8649154">
                <a:off x="7349891" y="283704"/>
                <a:ext cx="1425647" cy="1425403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18" name="Shape 118"/>
            <p:cNvGrpSpPr/>
            <p:nvPr/>
          </p:nvGrpSpPr>
          <p:grpSpPr>
            <a:xfrm>
              <a:off x="8207125" y="1807996"/>
              <a:ext cx="795000" cy="795000"/>
              <a:chOff x="8207125" y="1807996"/>
              <a:chExt cx="795000" cy="795000"/>
            </a:xfrm>
          </p:grpSpPr>
          <p:sp>
            <p:nvSpPr>
              <p:cNvPr id="119" name="Shape 119"/>
              <p:cNvSpPr/>
              <p:nvPr/>
            </p:nvSpPr>
            <p:spPr>
              <a:xfrm rot="2152054">
                <a:off x="8319942" y="1920812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20" name="Shape 120"/>
              <p:cNvSpPr/>
              <p:nvPr/>
            </p:nvSpPr>
            <p:spPr>
              <a:xfrm rot="2150259">
                <a:off x="8408217" y="2008609"/>
                <a:ext cx="393003" cy="393003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21" name="Shape 121"/>
              <p:cNvSpPr/>
              <p:nvPr/>
            </p:nvSpPr>
            <p:spPr>
              <a:xfrm rot="2150259">
                <a:off x="8408217" y="2008609"/>
                <a:ext cx="393003" cy="393003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22" name="Shape 122"/>
            <p:cNvGrpSpPr/>
            <p:nvPr/>
          </p:nvGrpSpPr>
          <p:grpSpPr>
            <a:xfrm>
              <a:off x="6790514" y="118856"/>
              <a:ext cx="548700" cy="548700"/>
              <a:chOff x="6790514" y="118856"/>
              <a:chExt cx="548700" cy="548700"/>
            </a:xfrm>
          </p:grpSpPr>
          <p:sp>
            <p:nvSpPr>
              <p:cNvPr id="123" name="Shape 123"/>
              <p:cNvSpPr/>
              <p:nvPr/>
            </p:nvSpPr>
            <p:spPr>
              <a:xfrm rot="2150259">
                <a:off x="6868362" y="196704"/>
                <a:ext cx="393003" cy="393003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24" name="Shape 124"/>
              <p:cNvSpPr/>
              <p:nvPr/>
            </p:nvSpPr>
            <p:spPr>
              <a:xfrm rot="2150259">
                <a:off x="6868362" y="196704"/>
                <a:ext cx="393003" cy="393003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‹N›</a:t>
            </a:fld>
            <a:endParaRPr lang="it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Shape 128"/>
          <p:cNvGrpSpPr/>
          <p:nvPr/>
        </p:nvGrpSpPr>
        <p:grpSpPr>
          <a:xfrm>
            <a:off x="625965" y="299376"/>
            <a:ext cx="999311" cy="999311"/>
            <a:chOff x="348199" y="179450"/>
            <a:chExt cx="1116300" cy="1116300"/>
          </a:xfrm>
        </p:grpSpPr>
        <p:sp>
          <p:nvSpPr>
            <p:cNvPr id="129" name="Shape 129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0" name="Shape 13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subTitle" idx="1"/>
          </p:nvPr>
        </p:nvSpPr>
        <p:spPr>
          <a:xfrm>
            <a:off x="1303800" y="2743202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600"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Shape 136"/>
          <p:cNvGrpSpPr/>
          <p:nvPr/>
        </p:nvGrpSpPr>
        <p:grpSpPr>
          <a:xfrm>
            <a:off x="713372" y="3847118"/>
            <a:ext cx="825392" cy="825392"/>
            <a:chOff x="348199" y="179450"/>
            <a:chExt cx="1116300" cy="1116300"/>
          </a:xfrm>
        </p:grpSpPr>
        <p:sp>
          <p:nvSpPr>
            <p:cNvPr id="137" name="Shape 137"/>
            <p:cNvSpPr/>
            <p:nvPr/>
          </p:nvSpPr>
          <p:spPr>
            <a:xfrm rot="-5400000">
              <a:off x="574556" y="405787"/>
              <a:ext cx="663600" cy="663599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Shape 142"/>
          <p:cNvGrpSpPr/>
          <p:nvPr/>
        </p:nvGrpSpPr>
        <p:grpSpPr>
          <a:xfrm>
            <a:off x="51" y="4099200"/>
            <a:ext cx="9144035" cy="1044300"/>
            <a:chOff x="51" y="4099200"/>
            <a:chExt cx="9144035" cy="1044300"/>
          </a:xfrm>
        </p:grpSpPr>
        <p:grpSp>
          <p:nvGrpSpPr>
            <p:cNvPr id="143" name="Shape 143"/>
            <p:cNvGrpSpPr/>
            <p:nvPr/>
          </p:nvGrpSpPr>
          <p:grpSpPr>
            <a:xfrm>
              <a:off x="51" y="4309200"/>
              <a:ext cx="231621" cy="834300"/>
              <a:chOff x="2688736" y="4301380"/>
              <a:chExt cx="231900" cy="834300"/>
            </a:xfrm>
          </p:grpSpPr>
          <p:sp>
            <p:nvSpPr>
              <p:cNvPr id="144" name="Shape 144"/>
              <p:cNvSpPr/>
              <p:nvPr/>
            </p:nvSpPr>
            <p:spPr>
              <a:xfrm flipH="1">
                <a:off x="2688736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45" name="Shape 145"/>
              <p:cNvSpPr/>
              <p:nvPr/>
            </p:nvSpPr>
            <p:spPr>
              <a:xfrm flipH="1">
                <a:off x="2688736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46" name="Shape 146"/>
              <p:cNvSpPr/>
              <p:nvPr/>
            </p:nvSpPr>
            <p:spPr>
              <a:xfrm flipH="1">
                <a:off x="2688736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47" name="Shape 147"/>
              <p:cNvSpPr/>
              <p:nvPr/>
            </p:nvSpPr>
            <p:spPr>
              <a:xfrm flipH="1">
                <a:off x="2688736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48" name="Shape 148"/>
            <p:cNvGrpSpPr/>
            <p:nvPr/>
          </p:nvGrpSpPr>
          <p:grpSpPr>
            <a:xfrm>
              <a:off x="371406" y="4099200"/>
              <a:ext cx="231621" cy="1044300"/>
              <a:chOff x="2688736" y="4091380"/>
              <a:chExt cx="231900" cy="1044300"/>
            </a:xfrm>
          </p:grpSpPr>
          <p:sp>
            <p:nvSpPr>
              <p:cNvPr id="149" name="Shape 149"/>
              <p:cNvSpPr/>
              <p:nvPr/>
            </p:nvSpPr>
            <p:spPr>
              <a:xfrm flipH="1">
                <a:off x="2688736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0" name="Shape 150"/>
              <p:cNvSpPr/>
              <p:nvPr/>
            </p:nvSpPr>
            <p:spPr>
              <a:xfrm flipH="1">
                <a:off x="2688736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1" name="Shape 151"/>
              <p:cNvSpPr/>
              <p:nvPr/>
            </p:nvSpPr>
            <p:spPr>
              <a:xfrm flipH="1">
                <a:off x="2688736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2" name="Shape 152"/>
              <p:cNvSpPr/>
              <p:nvPr/>
            </p:nvSpPr>
            <p:spPr>
              <a:xfrm flipH="1">
                <a:off x="2688736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3" name="Shape 153"/>
              <p:cNvSpPr/>
              <p:nvPr/>
            </p:nvSpPr>
            <p:spPr>
              <a:xfrm flipH="1">
                <a:off x="2688736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54" name="Shape 154"/>
            <p:cNvGrpSpPr/>
            <p:nvPr/>
          </p:nvGrpSpPr>
          <p:grpSpPr>
            <a:xfrm>
              <a:off x="742760" y="4309200"/>
              <a:ext cx="231621" cy="834300"/>
              <a:chOff x="2688736" y="4301380"/>
              <a:chExt cx="231900" cy="834300"/>
            </a:xfrm>
          </p:grpSpPr>
          <p:sp>
            <p:nvSpPr>
              <p:cNvPr id="155" name="Shape 155"/>
              <p:cNvSpPr/>
              <p:nvPr/>
            </p:nvSpPr>
            <p:spPr>
              <a:xfrm flipH="1">
                <a:off x="2688736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6" name="Shape 156"/>
              <p:cNvSpPr/>
              <p:nvPr/>
            </p:nvSpPr>
            <p:spPr>
              <a:xfrm flipH="1">
                <a:off x="2688736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7" name="Shape 157"/>
              <p:cNvSpPr/>
              <p:nvPr/>
            </p:nvSpPr>
            <p:spPr>
              <a:xfrm flipH="1">
                <a:off x="2688736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58" name="Shape 158"/>
              <p:cNvSpPr/>
              <p:nvPr/>
            </p:nvSpPr>
            <p:spPr>
              <a:xfrm flipH="1">
                <a:off x="2688736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59" name="Shape 159"/>
            <p:cNvGrpSpPr/>
            <p:nvPr/>
          </p:nvGrpSpPr>
          <p:grpSpPr>
            <a:xfrm>
              <a:off x="1114115" y="4518900"/>
              <a:ext cx="231621" cy="624600"/>
              <a:chOff x="2688736" y="4511080"/>
              <a:chExt cx="231900" cy="624600"/>
            </a:xfrm>
          </p:grpSpPr>
          <p:sp>
            <p:nvSpPr>
              <p:cNvPr id="160" name="Shape 160"/>
              <p:cNvSpPr/>
              <p:nvPr/>
            </p:nvSpPr>
            <p:spPr>
              <a:xfrm flipH="1">
                <a:off x="2688736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1" name="Shape 161"/>
              <p:cNvSpPr/>
              <p:nvPr/>
            </p:nvSpPr>
            <p:spPr>
              <a:xfrm flipH="1">
                <a:off x="2688736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2" name="Shape 162"/>
              <p:cNvSpPr/>
              <p:nvPr/>
            </p:nvSpPr>
            <p:spPr>
              <a:xfrm flipH="1">
                <a:off x="2688736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63" name="Shape 163"/>
            <p:cNvGrpSpPr/>
            <p:nvPr/>
          </p:nvGrpSpPr>
          <p:grpSpPr>
            <a:xfrm>
              <a:off x="1856752" y="4099200"/>
              <a:ext cx="231600" cy="1044300"/>
              <a:chOff x="1856752" y="4099200"/>
              <a:chExt cx="231600" cy="1044300"/>
            </a:xfrm>
          </p:grpSpPr>
          <p:sp>
            <p:nvSpPr>
              <p:cNvPr id="164" name="Shape 164"/>
              <p:cNvSpPr/>
              <p:nvPr/>
            </p:nvSpPr>
            <p:spPr>
              <a:xfrm flipH="1">
                <a:off x="18567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5" name="Shape 165"/>
              <p:cNvSpPr/>
              <p:nvPr/>
            </p:nvSpPr>
            <p:spPr>
              <a:xfrm flipH="1">
                <a:off x="18567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6" name="Shape 166"/>
              <p:cNvSpPr/>
              <p:nvPr/>
            </p:nvSpPr>
            <p:spPr>
              <a:xfrm flipH="1">
                <a:off x="18567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7" name="Shape 167"/>
              <p:cNvSpPr/>
              <p:nvPr/>
            </p:nvSpPr>
            <p:spPr>
              <a:xfrm flipH="1">
                <a:off x="1856752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68" name="Shape 168"/>
              <p:cNvSpPr/>
              <p:nvPr/>
            </p:nvSpPr>
            <p:spPr>
              <a:xfrm flipH="1">
                <a:off x="18567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69" name="Shape 169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Shape 170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1" name="Shape 17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2" name="Shape 172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3" name="Shape 173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74" name="Shape 174"/>
            <p:cNvGrpSpPr/>
            <p:nvPr/>
          </p:nvGrpSpPr>
          <p:grpSpPr>
            <a:xfrm>
              <a:off x="2599461" y="4518900"/>
              <a:ext cx="231600" cy="624600"/>
              <a:chOff x="2599461" y="4518900"/>
              <a:chExt cx="231600" cy="624600"/>
            </a:xfrm>
          </p:grpSpPr>
          <p:sp>
            <p:nvSpPr>
              <p:cNvPr id="175" name="Shape 175"/>
              <p:cNvSpPr/>
              <p:nvPr/>
            </p:nvSpPr>
            <p:spPr>
              <a:xfrm flipH="1">
                <a:off x="25994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6" name="Shape 176"/>
              <p:cNvSpPr/>
              <p:nvPr/>
            </p:nvSpPr>
            <p:spPr>
              <a:xfrm flipH="1">
                <a:off x="25994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77" name="Shape 177"/>
              <p:cNvSpPr/>
              <p:nvPr/>
            </p:nvSpPr>
            <p:spPr>
              <a:xfrm flipH="1">
                <a:off x="25994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78" name="Shape 178"/>
            <p:cNvGrpSpPr/>
            <p:nvPr/>
          </p:nvGrpSpPr>
          <p:grpSpPr>
            <a:xfrm>
              <a:off x="3342170" y="4099200"/>
              <a:ext cx="231600" cy="1044300"/>
              <a:chOff x="3342170" y="4099200"/>
              <a:chExt cx="231600" cy="1044300"/>
            </a:xfrm>
          </p:grpSpPr>
          <p:sp>
            <p:nvSpPr>
              <p:cNvPr id="179" name="Shape 179"/>
              <p:cNvSpPr/>
              <p:nvPr/>
            </p:nvSpPr>
            <p:spPr>
              <a:xfrm flipH="1">
                <a:off x="33421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0" name="Shape 180"/>
              <p:cNvSpPr/>
              <p:nvPr/>
            </p:nvSpPr>
            <p:spPr>
              <a:xfrm flipH="1">
                <a:off x="33421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1" name="Shape 181"/>
              <p:cNvSpPr/>
              <p:nvPr/>
            </p:nvSpPr>
            <p:spPr>
              <a:xfrm flipH="1">
                <a:off x="33421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2" name="Shape 182"/>
              <p:cNvSpPr/>
              <p:nvPr/>
            </p:nvSpPr>
            <p:spPr>
              <a:xfrm flipH="1">
                <a:off x="3342170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3" name="Shape 183"/>
              <p:cNvSpPr/>
              <p:nvPr/>
            </p:nvSpPr>
            <p:spPr>
              <a:xfrm flipH="1">
                <a:off x="33421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84" name="Shape 184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Shape 1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6" name="Shape 186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7" name="Shape 187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88" name="Shape 188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89" name="Shape 189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Shape 190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1" name="Shape 19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2" name="Shape 192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3" name="Shape 193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94" name="Shape 194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Shape 19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6" name="Shape 196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197" name="Shape 197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198" name="Shape 198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Shape 199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0" name="Shape 200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1" name="Shape 20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2" name="Shape 202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03" name="Shape 203"/>
            <p:cNvGrpSpPr/>
            <p:nvPr/>
          </p:nvGrpSpPr>
          <p:grpSpPr>
            <a:xfrm>
              <a:off x="4456233" y="4309200"/>
              <a:ext cx="231600" cy="834300"/>
              <a:chOff x="4456233" y="4309200"/>
              <a:chExt cx="231600" cy="834300"/>
            </a:xfrm>
          </p:grpSpPr>
          <p:sp>
            <p:nvSpPr>
              <p:cNvPr id="204" name="Shape 204"/>
              <p:cNvSpPr/>
              <p:nvPr/>
            </p:nvSpPr>
            <p:spPr>
              <a:xfrm flipH="1">
                <a:off x="44562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5" name="Shape 205"/>
              <p:cNvSpPr/>
              <p:nvPr/>
            </p:nvSpPr>
            <p:spPr>
              <a:xfrm flipH="1">
                <a:off x="445623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6" name="Shape 206"/>
              <p:cNvSpPr/>
              <p:nvPr/>
            </p:nvSpPr>
            <p:spPr>
              <a:xfrm flipH="1">
                <a:off x="44562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07" name="Shape 207"/>
              <p:cNvSpPr/>
              <p:nvPr/>
            </p:nvSpPr>
            <p:spPr>
              <a:xfrm flipH="1">
                <a:off x="44562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08" name="Shape 208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Shape 209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0" name="Shape 210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1" name="Shape 2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2" name="Shape 212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3" name="Shape 213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14" name="Shape 214"/>
            <p:cNvGrpSpPr/>
            <p:nvPr/>
          </p:nvGrpSpPr>
          <p:grpSpPr>
            <a:xfrm>
              <a:off x="5198942" y="4309200"/>
              <a:ext cx="231600" cy="834300"/>
              <a:chOff x="5198942" y="4309200"/>
              <a:chExt cx="231600" cy="834300"/>
            </a:xfrm>
          </p:grpSpPr>
          <p:sp>
            <p:nvSpPr>
              <p:cNvPr id="215" name="Shape 215"/>
              <p:cNvSpPr/>
              <p:nvPr/>
            </p:nvSpPr>
            <p:spPr>
              <a:xfrm flipH="1">
                <a:off x="519894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6" name="Shape 216"/>
              <p:cNvSpPr/>
              <p:nvPr/>
            </p:nvSpPr>
            <p:spPr>
              <a:xfrm flipH="1">
                <a:off x="519894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7" name="Shape 217"/>
              <p:cNvSpPr/>
              <p:nvPr/>
            </p:nvSpPr>
            <p:spPr>
              <a:xfrm flipH="1">
                <a:off x="519894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18" name="Shape 218"/>
              <p:cNvSpPr/>
              <p:nvPr/>
            </p:nvSpPr>
            <p:spPr>
              <a:xfrm flipH="1">
                <a:off x="519894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19" name="Shape 219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Shape 220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1" name="Shape 22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2" name="Shape 222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23" name="Shape 223"/>
            <p:cNvGrpSpPr/>
            <p:nvPr/>
          </p:nvGrpSpPr>
          <p:grpSpPr>
            <a:xfrm>
              <a:off x="5941651" y="4309200"/>
              <a:ext cx="231600" cy="834300"/>
              <a:chOff x="5941651" y="4309200"/>
              <a:chExt cx="231600" cy="834300"/>
            </a:xfrm>
          </p:grpSpPr>
          <p:sp>
            <p:nvSpPr>
              <p:cNvPr id="224" name="Shape 224"/>
              <p:cNvSpPr/>
              <p:nvPr/>
            </p:nvSpPr>
            <p:spPr>
              <a:xfrm flipH="1">
                <a:off x="594165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5" name="Shape 225"/>
              <p:cNvSpPr/>
              <p:nvPr/>
            </p:nvSpPr>
            <p:spPr>
              <a:xfrm flipH="1">
                <a:off x="594165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6" name="Shape 226"/>
              <p:cNvSpPr/>
              <p:nvPr/>
            </p:nvSpPr>
            <p:spPr>
              <a:xfrm flipH="1">
                <a:off x="594165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27" name="Shape 227"/>
              <p:cNvSpPr/>
              <p:nvPr/>
            </p:nvSpPr>
            <p:spPr>
              <a:xfrm flipH="1">
                <a:off x="594165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28" name="Shape 228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Shape 229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0" name="Shape 230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1" name="Shape 23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2" name="Shape 232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3" name="Shape 233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34" name="Shape 234"/>
            <p:cNvGrpSpPr/>
            <p:nvPr/>
          </p:nvGrpSpPr>
          <p:grpSpPr>
            <a:xfrm>
              <a:off x="6684360" y="4309200"/>
              <a:ext cx="231600" cy="834300"/>
              <a:chOff x="6684360" y="4309200"/>
              <a:chExt cx="231600" cy="834300"/>
            </a:xfrm>
          </p:grpSpPr>
          <p:sp>
            <p:nvSpPr>
              <p:cNvPr id="235" name="Shape 235"/>
              <p:cNvSpPr/>
              <p:nvPr/>
            </p:nvSpPr>
            <p:spPr>
              <a:xfrm flipH="1">
                <a:off x="668436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6" name="Shape 236"/>
              <p:cNvSpPr/>
              <p:nvPr/>
            </p:nvSpPr>
            <p:spPr>
              <a:xfrm flipH="1">
                <a:off x="668436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7" name="Shape 237"/>
              <p:cNvSpPr/>
              <p:nvPr/>
            </p:nvSpPr>
            <p:spPr>
              <a:xfrm flipH="1">
                <a:off x="668436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38" name="Shape 238"/>
              <p:cNvSpPr/>
              <p:nvPr/>
            </p:nvSpPr>
            <p:spPr>
              <a:xfrm flipH="1">
                <a:off x="668436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39" name="Shape 239"/>
            <p:cNvGrpSpPr/>
            <p:nvPr/>
          </p:nvGrpSpPr>
          <p:grpSpPr>
            <a:xfrm>
              <a:off x="7055714" y="4518900"/>
              <a:ext cx="231600" cy="624600"/>
              <a:chOff x="7055714" y="4518900"/>
              <a:chExt cx="231600" cy="624600"/>
            </a:xfrm>
          </p:grpSpPr>
          <p:sp>
            <p:nvSpPr>
              <p:cNvPr id="240" name="Shape 240"/>
              <p:cNvSpPr/>
              <p:nvPr/>
            </p:nvSpPr>
            <p:spPr>
              <a:xfrm flipH="1">
                <a:off x="705571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1" name="Shape 241"/>
              <p:cNvSpPr/>
              <p:nvPr/>
            </p:nvSpPr>
            <p:spPr>
              <a:xfrm flipH="1">
                <a:off x="705571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2" name="Shape 242"/>
              <p:cNvSpPr/>
              <p:nvPr/>
            </p:nvSpPr>
            <p:spPr>
              <a:xfrm flipH="1">
                <a:off x="705571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43" name="Shape 243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Shape 244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5" name="Shape 24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6" name="Shape 246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7" name="Shape 247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48" name="Shape 248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49" name="Shape 249"/>
            <p:cNvGrpSpPr/>
            <p:nvPr/>
          </p:nvGrpSpPr>
          <p:grpSpPr>
            <a:xfrm>
              <a:off x="8169778" y="4309200"/>
              <a:ext cx="231600" cy="834300"/>
              <a:chOff x="8169778" y="4309200"/>
              <a:chExt cx="231600" cy="834300"/>
            </a:xfrm>
          </p:grpSpPr>
          <p:sp>
            <p:nvSpPr>
              <p:cNvPr id="250" name="Shape 250"/>
              <p:cNvSpPr/>
              <p:nvPr/>
            </p:nvSpPr>
            <p:spPr>
              <a:xfrm flipH="1">
                <a:off x="816977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1" name="Shape 251"/>
              <p:cNvSpPr/>
              <p:nvPr/>
            </p:nvSpPr>
            <p:spPr>
              <a:xfrm flipH="1">
                <a:off x="816977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2" name="Shape 252"/>
              <p:cNvSpPr/>
              <p:nvPr/>
            </p:nvSpPr>
            <p:spPr>
              <a:xfrm flipH="1">
                <a:off x="816977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3" name="Shape 253"/>
              <p:cNvSpPr/>
              <p:nvPr/>
            </p:nvSpPr>
            <p:spPr>
              <a:xfrm flipH="1">
                <a:off x="816977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54" name="Shape 254"/>
            <p:cNvGrpSpPr/>
            <p:nvPr/>
          </p:nvGrpSpPr>
          <p:grpSpPr>
            <a:xfrm>
              <a:off x="7427069" y="4309200"/>
              <a:ext cx="231600" cy="834300"/>
              <a:chOff x="7427069" y="4309200"/>
              <a:chExt cx="231600" cy="834300"/>
            </a:xfrm>
          </p:grpSpPr>
          <p:sp>
            <p:nvSpPr>
              <p:cNvPr id="255" name="Shape 255"/>
              <p:cNvSpPr/>
              <p:nvPr/>
            </p:nvSpPr>
            <p:spPr>
              <a:xfrm flipH="1">
                <a:off x="742706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6" name="Shape 256"/>
              <p:cNvSpPr/>
              <p:nvPr/>
            </p:nvSpPr>
            <p:spPr>
              <a:xfrm flipH="1">
                <a:off x="742706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7" name="Shape 257"/>
              <p:cNvSpPr/>
              <p:nvPr/>
            </p:nvSpPr>
            <p:spPr>
              <a:xfrm flipH="1">
                <a:off x="742706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58" name="Shape 258"/>
              <p:cNvSpPr/>
              <p:nvPr/>
            </p:nvSpPr>
            <p:spPr>
              <a:xfrm flipH="1">
                <a:off x="742706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59" name="Shape 259"/>
            <p:cNvGrpSpPr/>
            <p:nvPr/>
          </p:nvGrpSpPr>
          <p:grpSpPr>
            <a:xfrm>
              <a:off x="8541132" y="4518900"/>
              <a:ext cx="231600" cy="624600"/>
              <a:chOff x="8541132" y="4518900"/>
              <a:chExt cx="231600" cy="624600"/>
            </a:xfrm>
          </p:grpSpPr>
          <p:sp>
            <p:nvSpPr>
              <p:cNvPr id="260" name="Shape 260"/>
              <p:cNvSpPr/>
              <p:nvPr/>
            </p:nvSpPr>
            <p:spPr>
              <a:xfrm flipH="1">
                <a:off x="854113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1" name="Shape 261"/>
              <p:cNvSpPr/>
              <p:nvPr/>
            </p:nvSpPr>
            <p:spPr>
              <a:xfrm flipH="1">
                <a:off x="854113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2" name="Shape 262"/>
              <p:cNvSpPr/>
              <p:nvPr/>
            </p:nvSpPr>
            <p:spPr>
              <a:xfrm flipH="1">
                <a:off x="854113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  <p:grpSp>
          <p:nvGrpSpPr>
            <p:cNvPr id="263" name="Shape 263"/>
            <p:cNvGrpSpPr/>
            <p:nvPr/>
          </p:nvGrpSpPr>
          <p:grpSpPr>
            <a:xfrm>
              <a:off x="8912487" y="4309200"/>
              <a:ext cx="231600" cy="834300"/>
              <a:chOff x="8912487" y="4309200"/>
              <a:chExt cx="231600" cy="834300"/>
            </a:xfrm>
          </p:grpSpPr>
          <p:sp>
            <p:nvSpPr>
              <p:cNvPr id="264" name="Shape 264"/>
              <p:cNvSpPr/>
              <p:nvPr/>
            </p:nvSpPr>
            <p:spPr>
              <a:xfrm flipH="1">
                <a:off x="891248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5" name="Shape 265"/>
              <p:cNvSpPr/>
              <p:nvPr/>
            </p:nvSpPr>
            <p:spPr>
              <a:xfrm flipH="1">
                <a:off x="891248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6" name="Shape 266"/>
              <p:cNvSpPr/>
              <p:nvPr/>
            </p:nvSpPr>
            <p:spPr>
              <a:xfrm flipH="1">
                <a:off x="891248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  <p:sp>
            <p:nvSpPr>
              <p:cNvPr id="267" name="Shape 267"/>
              <p:cNvSpPr/>
              <p:nvPr/>
            </p:nvSpPr>
            <p:spPr>
              <a:xfrm flipH="1">
                <a:off x="891248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/>
              </a:p>
            </p:txBody>
          </p:sp>
        </p:grpSp>
      </p:grpSp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Shape 270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‹N›</a:t>
            </a:fld>
            <a:endParaRPr lang="it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it"/>
              <a:pPr lvl="0">
                <a:spcBef>
                  <a:spcPts val="0"/>
                </a:spcBef>
                <a:buNone/>
              </a:pPr>
              <a:t>‹N›</a:t>
            </a:fld>
            <a:endParaRPr lang="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Nunito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51046" y="473697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it"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pPr lvl="0" algn="r">
                <a:spcBef>
                  <a:spcPts val="0"/>
                </a:spcBef>
                <a:buNone/>
              </a:pPr>
              <a:t>‹N›</a:t>
            </a:fld>
            <a:endParaRPr lang="it" sz="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 txBox="1">
            <a:spLocks noGrp="1"/>
          </p:cNvSpPr>
          <p:nvPr>
            <p:ph type="ctrTitle"/>
          </p:nvPr>
        </p:nvSpPr>
        <p:spPr>
          <a:xfrm>
            <a:off x="349375" y="1613825"/>
            <a:ext cx="8674200" cy="18729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it"/>
              <a:t>La C.N.S. - Carta Nazionale dei Servizi e la FIRMA DIGITALE</a:t>
            </a:r>
          </a:p>
        </p:txBody>
      </p:sp>
      <p:sp>
        <p:nvSpPr>
          <p:cNvPr id="278" name="Shape 278"/>
          <p:cNvSpPr txBox="1">
            <a:spLocks noGrp="1"/>
          </p:cNvSpPr>
          <p:nvPr>
            <p:ph type="subTitle" idx="1"/>
          </p:nvPr>
        </p:nvSpPr>
        <p:spPr>
          <a:xfrm>
            <a:off x="824000" y="4174575"/>
            <a:ext cx="2199900" cy="695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"/>
              <a:t>Roma, 19 luglio 2017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subTitle" idx="1"/>
          </p:nvPr>
        </p:nvSpPr>
        <p:spPr>
          <a:xfrm>
            <a:off x="6436925" y="4174575"/>
            <a:ext cx="2199900" cy="695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/>
              <a:t>Giovannina Mazzeo</a:t>
            </a:r>
          </a:p>
        </p:txBody>
      </p:sp>
      <p:pic>
        <p:nvPicPr>
          <p:cNvPr id="280" name="Shape 280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1303800" y="836775"/>
            <a:ext cx="7030500" cy="8301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"/>
              <a:t>Premessa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algn="just">
              <a:spcBef>
                <a:spcPts val="0"/>
              </a:spcBef>
              <a:buSzPct val="100000"/>
              <a:buChar char="-"/>
            </a:pPr>
            <a:r>
              <a:rPr lang="it" sz="1800"/>
              <a:t>Nell’ordinamento giuridico italiano la norma che disciplina la C.N.S. - Carta Nazionale dei Servizi e la Firma digitale è il Decreto Legislativo n. 82 del 7 marzo 2005 - cd. C.A.D. - Codice dell’Amministrazione Digitale che ha subito nel corso del tempo varie modifiche</a:t>
            </a:r>
          </a:p>
        </p:txBody>
      </p:sp>
      <p:pic>
        <p:nvPicPr>
          <p:cNvPr id="287" name="Shape 287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2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>
          <a:xfrm>
            <a:off x="1303800" y="957525"/>
            <a:ext cx="6848100" cy="7524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" sz="2400"/>
              <a:t>Cos’è la C.N.S. - Carta Nazionale dei Servizi?</a:t>
            </a: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6848100" cy="254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None/>
            </a:pPr>
            <a:endParaRPr sz="1800"/>
          </a:p>
          <a:p>
            <a:pPr marL="457200" lvl="0" indent="-342900" algn="just">
              <a:spcBef>
                <a:spcPts val="0"/>
              </a:spcBef>
              <a:buSzPct val="100000"/>
              <a:buChar char="-"/>
            </a:pPr>
            <a:r>
              <a:rPr lang="it" sz="1800"/>
              <a:t>La C.N.S. è il documento rilasciato su supporto informatico (Smart card o Token Usb, su cui poi ritorneremo) per consentire l’accesso per via telematica ai servizi erogati dalle Pubbliche Amministrazioni </a:t>
            </a:r>
          </a:p>
        </p:txBody>
      </p:sp>
      <p:pic>
        <p:nvPicPr>
          <p:cNvPr id="294" name="Shape 294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1303800" y="888525"/>
            <a:ext cx="6848100" cy="7092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Cos’è la Firma digitale?</a:t>
            </a:r>
          </a:p>
        </p:txBody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6848100" cy="254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None/>
            </a:pPr>
            <a:endParaRPr sz="1800"/>
          </a:p>
          <a:p>
            <a:pPr marL="457200" lvl="0" indent="-342900" algn="just" rtl="0">
              <a:spcBef>
                <a:spcPts val="0"/>
              </a:spcBef>
              <a:buSzPct val="100000"/>
              <a:buChar char="-"/>
            </a:pPr>
            <a:r>
              <a:rPr lang="it" sz="1800"/>
              <a:t>Il termine Firma digitale sta ad indicare un tipo di firma elettronica qualificata, basato su uno schema matematico (</a:t>
            </a:r>
            <a:r>
              <a:rPr lang="it" sz="1800" i="1"/>
              <a:t>crittografia asimmetrica</a:t>
            </a:r>
            <a:r>
              <a:rPr lang="it" sz="1800"/>
              <a:t>), a cui si attribuisce una particolare efficacia probatoria, tale da potersi equiparare, sul piano sostanziale, alla firma autografa</a:t>
            </a:r>
          </a:p>
        </p:txBody>
      </p:sp>
      <p:pic>
        <p:nvPicPr>
          <p:cNvPr id="301" name="Shape 301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1303800" y="891875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Caratteristiche della Firma digitale</a:t>
            </a:r>
          </a:p>
        </p:txBody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1303800" y="1828800"/>
            <a:ext cx="7124100" cy="32178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La Firma digitale conferisce al documento informatico le seguenti caratteristiche: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 sz="1400"/>
              <a:t>che il destinatario possa verificare l’identità del mittente (</a:t>
            </a:r>
            <a:r>
              <a:rPr lang="it" sz="1400" b="1"/>
              <a:t>autenticazione</a:t>
            </a:r>
            <a:r>
              <a:rPr lang="it" sz="1400"/>
              <a:t>), garantisce quindi l’identità del sottoscrittore del documento;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 sz="1400"/>
              <a:t>che il mittente non possa disconoscere un documento da lui firmato (</a:t>
            </a:r>
            <a:r>
              <a:rPr lang="it" sz="1400" b="1"/>
              <a:t>non ripudio</a:t>
            </a:r>
            <a:r>
              <a:rPr lang="it" sz="1400"/>
              <a:t>), ovvero la firma digitale attribuisce piena validità legale al documento e, pertanto, il documento non può essere ripudiato dal sottoscrittore;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" sz="1400"/>
              <a:t>che il destinatario non possa modificare un documento firmato da qualcun altro (</a:t>
            </a:r>
            <a:r>
              <a:rPr lang="it" sz="1400" b="1"/>
              <a:t>integrità</a:t>
            </a:r>
            <a:r>
              <a:rPr lang="it" sz="1400"/>
              <a:t>) ovvero che il messaggio non sia stato alterato lungo il percorso dal mittente al destinatario</a:t>
            </a:r>
          </a:p>
        </p:txBody>
      </p:sp>
      <p:pic>
        <p:nvPicPr>
          <p:cNvPr id="308" name="Shape 308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title"/>
          </p:nvPr>
        </p:nvSpPr>
        <p:spPr>
          <a:xfrm>
            <a:off x="1260650" y="909125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Come funziona la Firma digitale</a:t>
            </a:r>
          </a:p>
        </p:txBody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1303800" y="1621750"/>
            <a:ext cx="7124100" cy="33039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Per generare una Firma digitale è necessario utilizzare una coppia di chiavi digitali (</a:t>
            </a:r>
            <a:r>
              <a:rPr lang="it" sz="1400" i="1"/>
              <a:t>chiave pubblica e chiave privata</a:t>
            </a:r>
            <a:r>
              <a:rPr lang="it" sz="1400"/>
              <a:t>) asimmetriche attribuite in maniera univoca ad un soggetto, detto titolare.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17500" algn="just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it" sz="1400"/>
              <a:t>La </a:t>
            </a:r>
            <a:r>
              <a:rPr lang="it" sz="1400" b="1"/>
              <a:t>chiave privata</a:t>
            </a:r>
            <a:r>
              <a:rPr lang="it" sz="1400"/>
              <a:t> è conosciuta solo dal titolare ed è usata per generare la firma digitale da apporre al documento;</a:t>
            </a:r>
          </a:p>
          <a:p>
            <a:pPr lvl="0" algn="just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it" sz="1400"/>
              <a:t>viceversa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1000"/>
              </a:spcAft>
              <a:buSzPct val="100000"/>
              <a:buChar char="●"/>
            </a:pPr>
            <a:r>
              <a:rPr lang="it" sz="1400"/>
              <a:t>La </a:t>
            </a:r>
            <a:r>
              <a:rPr lang="it" sz="1400" b="1"/>
              <a:t>chiave pubblica</a:t>
            </a:r>
            <a:r>
              <a:rPr lang="it" sz="1400"/>
              <a:t> è usata per verificare l’autenticità della firma.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/>
              <a:t>Questo metodo conosciuto come </a:t>
            </a:r>
            <a:r>
              <a:rPr lang="it" sz="1400" b="1" i="1"/>
              <a:t>crittografia a doppia chiave</a:t>
            </a:r>
            <a:r>
              <a:rPr lang="it" sz="1400"/>
              <a:t> garantisce la piena sicurezza visto che la chiave pubblica non può essere utilizzata per ricostruire la chiave privata</a:t>
            </a:r>
          </a:p>
        </p:txBody>
      </p:sp>
      <p:pic>
        <p:nvPicPr>
          <p:cNvPr id="315" name="Shape 315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1303800" y="900500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L’uso della Firma digitale</a:t>
            </a:r>
          </a:p>
        </p:txBody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1303800" y="1570025"/>
            <a:ext cx="7124100" cy="33297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La titolarità della Firma digitale è garantita dagli Enti Certificatori (C.A. - Certification Authority - accreditati presso l’Agenzia per l’Italia Digitale - AGID), soggetti con particolari requisiti di onorabilità, che garantiscono affidabilità organizzativa, tecnica e finanziaria.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In particolare gli Enti Certificatori hanno il compito di tenere i registri delle chiavi pubbliche, al fine di verificare la titolarità del firmatario di un documento elettronico.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Sono normalmente società con capitale sociale non inferiore a quello richiesto per svolgere l’attività bancaria (2 milioni di € )</a:t>
            </a:r>
          </a:p>
        </p:txBody>
      </p:sp>
      <p:pic>
        <p:nvPicPr>
          <p:cNvPr id="322" name="Shape 322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title"/>
          </p:nvPr>
        </p:nvSpPr>
        <p:spPr>
          <a:xfrm>
            <a:off x="1303800" y="986750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L’uso della Firma digitale (segue)</a:t>
            </a:r>
          </a:p>
        </p:txBody>
      </p:sp>
      <p:sp>
        <p:nvSpPr>
          <p:cNvPr id="328" name="Shape 328"/>
          <p:cNvSpPr txBox="1">
            <a:spLocks noGrp="1"/>
          </p:cNvSpPr>
          <p:nvPr>
            <p:ph type="body" idx="1"/>
          </p:nvPr>
        </p:nvSpPr>
        <p:spPr>
          <a:xfrm>
            <a:off x="1303800" y="1889175"/>
            <a:ext cx="7124100" cy="28554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Gli standard europei prevedono tre tipi di sottoscrizione digitale, che sono stati adottati anche in Italia: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CAdES;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PAdES;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XAdES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Ai fini del presente seminario ci occuperemo solo dei primi due</a:t>
            </a:r>
          </a:p>
        </p:txBody>
      </p:sp>
      <p:pic>
        <p:nvPicPr>
          <p:cNvPr id="329" name="Shape 329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1303800" y="728562"/>
            <a:ext cx="7030500" cy="6177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it" sz="2400"/>
              <a:t>La firma CAdES</a:t>
            </a:r>
          </a:p>
        </p:txBody>
      </p:sp>
      <p:sp>
        <p:nvSpPr>
          <p:cNvPr id="335" name="Shape 335"/>
          <p:cNvSpPr txBox="1">
            <a:spLocks noGrp="1"/>
          </p:cNvSpPr>
          <p:nvPr>
            <p:ph type="body" idx="1"/>
          </p:nvPr>
        </p:nvSpPr>
        <p:spPr>
          <a:xfrm>
            <a:off x="1303800" y="1397425"/>
            <a:ext cx="7030500" cy="3405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spcBef>
                <a:spcPts val="0"/>
              </a:spcBef>
              <a:buNone/>
            </a:pPr>
            <a:r>
              <a:rPr lang="it" sz="1800">
                <a:solidFill>
                  <a:srgbClr val="000000"/>
                </a:solidFill>
              </a:rPr>
              <a:t>l documento firmato con questa modalità è un file con estensione </a:t>
            </a:r>
            <a:r>
              <a:rPr lang="it" sz="1800" i="1">
                <a:solidFill>
                  <a:srgbClr val="000000"/>
                </a:solidFill>
              </a:rPr>
              <a:t>.p7m</a:t>
            </a:r>
            <a:r>
              <a:rPr lang="it" sz="1800">
                <a:solidFill>
                  <a:srgbClr val="000000"/>
                </a:solidFill>
              </a:rPr>
              <a:t>, il cui contenuto è visualizzabile solo attraverso idonei software in grado di “sbustare/aprire” il documento sottoscritto. Tale formato permette di firmare qualsiasi tipo di file, ma presenta lo svantaggio di non consentire di visualizzare il documento oggetto della sottoscrizione in modo agevole.</a:t>
            </a:r>
          </a:p>
          <a:p>
            <a:pPr lvl="0" algn="just">
              <a:spcBef>
                <a:spcPts val="0"/>
              </a:spcBef>
              <a:buNone/>
            </a:pPr>
            <a:r>
              <a:rPr lang="it" sz="1800">
                <a:solidFill>
                  <a:srgbClr val="000000"/>
                </a:solidFill>
              </a:rPr>
              <a:t>Nel caso di documenti sottoscritti in formato CAdES non è possibile apportare annotazioni successive alla sottoscrizione poiché si avrebbe un documento con la firma digitale e l’altro privo di firma con la conseguenza che le firme sarebbero invalide</a:t>
            </a:r>
          </a:p>
        </p:txBody>
      </p:sp>
      <p:pic>
        <p:nvPicPr>
          <p:cNvPr id="336" name="Shape 336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>
            <a:spLocks noGrp="1"/>
          </p:cNvSpPr>
          <p:nvPr>
            <p:ph type="title"/>
          </p:nvPr>
        </p:nvSpPr>
        <p:spPr>
          <a:xfrm>
            <a:off x="1303800" y="986775"/>
            <a:ext cx="7030500" cy="6177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La firma PAdES</a:t>
            </a:r>
          </a:p>
        </p:txBody>
      </p:sp>
      <p:sp>
        <p:nvSpPr>
          <p:cNvPr id="342" name="Shape 342"/>
          <p:cNvSpPr txBox="1">
            <a:spLocks noGrp="1"/>
          </p:cNvSpPr>
          <p:nvPr>
            <p:ph type="body" idx="1"/>
          </p:nvPr>
        </p:nvSpPr>
        <p:spPr>
          <a:xfrm>
            <a:off x="1303800" y="1992650"/>
            <a:ext cx="7030500" cy="27690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buNone/>
            </a:pPr>
            <a:r>
              <a:rPr lang="it" sz="1800">
                <a:solidFill>
                  <a:srgbClr val="000000"/>
                </a:solidFill>
              </a:rPr>
              <a:t>l documento firmato con questa modalità è un file con estensione </a:t>
            </a:r>
            <a:r>
              <a:rPr lang="it" sz="1800" i="1">
                <a:solidFill>
                  <a:srgbClr val="000000"/>
                </a:solidFill>
              </a:rPr>
              <a:t>.pdf</a:t>
            </a:r>
            <a:r>
              <a:rPr lang="it" sz="1800">
                <a:solidFill>
                  <a:srgbClr val="000000"/>
                </a:solidFill>
              </a:rPr>
              <a:t>, il cui contenuto è visualizzabile con i comuni </a:t>
            </a:r>
            <a:r>
              <a:rPr lang="it" sz="1800" i="1">
                <a:solidFill>
                  <a:srgbClr val="000000"/>
                </a:solidFill>
              </a:rPr>
              <a:t>reader</a:t>
            </a:r>
            <a:r>
              <a:rPr lang="it" sz="1800">
                <a:solidFill>
                  <a:srgbClr val="000000"/>
                </a:solidFill>
              </a:rPr>
              <a:t> disponibili per questo formato. Questa tipologia di firma rende il documento facilmente accessibile ma consente di firmare solo documenti di tipo PDF.</a:t>
            </a:r>
          </a:p>
          <a:p>
            <a:pPr lvl="0" algn="just" rtl="0">
              <a:spcBef>
                <a:spcPts val="0"/>
              </a:spcBef>
              <a:buNone/>
            </a:pPr>
            <a:r>
              <a:rPr lang="it" sz="1800">
                <a:solidFill>
                  <a:srgbClr val="000000"/>
                </a:solidFill>
              </a:rPr>
              <a:t>Tale formato consente inoltre di gestire diverse versioni dello stesso documento senza invalidare le firme digitali apposte.</a:t>
            </a:r>
          </a:p>
        </p:txBody>
      </p:sp>
      <p:pic>
        <p:nvPicPr>
          <p:cNvPr id="343" name="Shape 343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title"/>
          </p:nvPr>
        </p:nvSpPr>
        <p:spPr>
          <a:xfrm>
            <a:off x="1193525" y="914025"/>
            <a:ext cx="7443300" cy="6177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Differenze tra firma autografa e firma elettronica</a:t>
            </a:r>
          </a:p>
        </p:txBody>
      </p:sp>
      <p:graphicFrame>
        <p:nvGraphicFramePr>
          <p:cNvPr id="349" name="Shape 349"/>
          <p:cNvGraphicFramePr/>
          <p:nvPr/>
        </p:nvGraphicFramePr>
        <p:xfrm>
          <a:off x="1095300" y="176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{6C7A0299-FC10-48A6-B592-14C6910D1630}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it" b="1"/>
                        <a:t>Firma autografa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it" b="1"/>
                        <a:t>Firma elettronica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Creazione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Manuale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Mediante algoritmo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Apposizione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Sul documento e la firma è parte integrante del documento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Dentro o Fuori dal documento attraverso autenticazione e PIN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Verifica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Confronto con un’altra firma - Metodo insicuro basato su perizia calligrafica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Mediante algoritmo di verifica pubblicamente noto e certificazione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Documento copia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Distinguibile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Indistinguibile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Validità temporale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Illimitata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Limitata (tre anni)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 b="1"/>
                        <a:t>Automazione dei processi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Non possibile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it" sz="1200"/>
                        <a:t>Possibile</a:t>
                      </a:r>
                    </a:p>
                  </a:txBody>
                  <a:tcPr marL="91425" marR="91425" marT="91425" marB="91425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50" name="Shape 350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1303800" y="952250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2400"/>
              <a:t>Chi può richiedere la Firma digitale</a:t>
            </a:r>
          </a:p>
        </p:txBody>
      </p:sp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1303800" y="1863300"/>
            <a:ext cx="7124100" cy="27432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/>
              <a:t>I requisiti necessari per richiedere un dispositivo di firma digitale sono: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Aver compiuto 18 anni;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Essere in possesso del Codice Fiscale;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Essere in possesso di un documento di riconoscimento;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it" sz="1800"/>
              <a:t>Avere attiva una semplice casella di posta elettronica</a:t>
            </a:r>
          </a:p>
        </p:txBody>
      </p:sp>
      <p:pic>
        <p:nvPicPr>
          <p:cNvPr id="357" name="Shape 357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xfrm>
            <a:off x="1164650" y="801850"/>
            <a:ext cx="73410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/>
              <a:t>Dispositivi di Firma digitale delle Camere di Commercio</a:t>
            </a:r>
          </a:p>
        </p:txBody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1164575" y="1406100"/>
            <a:ext cx="7341000" cy="36837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La Camera di Commercio rilascia i dispositivi di firma digitale, Carta Nazionale dei Servizi o CNS, sui seguenti supporti: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it" sz="1400" b="1">
                <a:solidFill>
                  <a:srgbClr val="000000"/>
                </a:solidFill>
              </a:rPr>
              <a:t>Smart-card</a:t>
            </a:r>
            <a:r>
              <a:rPr lang="it" sz="1400">
                <a:solidFill>
                  <a:srgbClr val="000000"/>
                </a:solidFill>
              </a:rPr>
              <a:t> (tessera plastificata) - per essere utilizzata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necessita di un apposito lettore da installare sul PC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it" sz="1400" b="1">
                <a:solidFill>
                  <a:srgbClr val="000000"/>
                </a:solidFill>
              </a:rPr>
              <a:t>Token USB</a:t>
            </a:r>
            <a:r>
              <a:rPr lang="it" sz="1400">
                <a:solidFill>
                  <a:srgbClr val="000000"/>
                </a:solidFill>
              </a:rPr>
              <a:t> (chiavetta USB) -  non richiede l’installazione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di ulteriori dispositivi</a:t>
            </a:r>
          </a:p>
          <a:p>
            <a:pPr lvl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I dispositivi contengono i certificati di autenticazione (</a:t>
            </a:r>
            <a:r>
              <a:rPr lang="it" sz="1400">
                <a:solidFill>
                  <a:srgbClr val="11005E"/>
                </a:solidFill>
                <a:highlight>
                  <a:srgbClr val="FFFFFF"/>
                </a:highlight>
              </a:rPr>
              <a:t>per identificare il titolare e assicurare l’autenticità delle informazioni)</a:t>
            </a:r>
            <a:r>
              <a:rPr lang="it" sz="1400">
                <a:solidFill>
                  <a:srgbClr val="000000"/>
                </a:solidFill>
              </a:rPr>
              <a:t> e sottoscrizione (</a:t>
            </a:r>
            <a:r>
              <a:rPr lang="it" sz="1400">
                <a:solidFill>
                  <a:srgbClr val="11005E"/>
                </a:solidFill>
                <a:highlight>
                  <a:srgbClr val="FFFFFF"/>
                </a:highlight>
              </a:rPr>
              <a:t>per firmare digitalmente i documenti elettronici)</a:t>
            </a:r>
            <a:r>
              <a:rPr lang="it" sz="1400">
                <a:solidFill>
                  <a:srgbClr val="000000"/>
                </a:solidFill>
              </a:rPr>
              <a:t> ed hanno una validità temporale di tre anni. Possono essere rinnovati, prima della scadenza, per ulteriori tre anni.</a:t>
            </a:r>
          </a:p>
          <a:p>
            <a:pPr lvl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La CNS rilasciata dalle Camere di Commercio è un dispositivo integrato che consente a coloro che sono titolari di una carica all’interno di un’impresa di firmare digitalmente documenti informatici (istanze, bilanci, fatture, contratti, ecc.) e di accedere in rete ai servizi della Pubblica Amministrazione.</a:t>
            </a:r>
          </a:p>
        </p:txBody>
      </p:sp>
      <p:pic>
        <p:nvPicPr>
          <p:cNvPr id="364" name="Shape 364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Shape 3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7450" y="1750275"/>
            <a:ext cx="1682149" cy="12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1303800" y="1038525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/>
              <a:t>Dispositivi di Firma digitale delle Camere di Commercio - segue</a:t>
            </a:r>
          </a:p>
        </p:txBody>
      </p:sp>
      <p:sp>
        <p:nvSpPr>
          <p:cNvPr id="371" name="Shape 371"/>
          <p:cNvSpPr txBox="1">
            <a:spLocks noGrp="1"/>
          </p:cNvSpPr>
          <p:nvPr>
            <p:ph type="body" idx="1"/>
          </p:nvPr>
        </p:nvSpPr>
        <p:spPr>
          <a:xfrm>
            <a:off x="1303800" y="1725275"/>
            <a:ext cx="7124100" cy="33642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La CNS consente, inoltre, di consultare le informazioni relative alla propria azienda contenute nel Registro Imprese: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</a:pPr>
            <a:r>
              <a:rPr lang="it" sz="1400">
                <a:solidFill>
                  <a:srgbClr val="000000"/>
                </a:solidFill>
              </a:rPr>
              <a:t>visura ordinaria, visura storica, visura artigiana e scheda società;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</a:pPr>
            <a:r>
              <a:rPr lang="it" sz="1400">
                <a:solidFill>
                  <a:srgbClr val="000000"/>
                </a:solidFill>
              </a:rPr>
              <a:t>modello di dichiarazione sostitutiva del certificato Registro Imprese;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</a:pPr>
            <a:r>
              <a:rPr lang="it" sz="1400">
                <a:solidFill>
                  <a:srgbClr val="000000"/>
                </a:solidFill>
              </a:rPr>
              <a:t>statuti, atti e bilanci depositati;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</a:pPr>
            <a:r>
              <a:rPr lang="it" sz="1400">
                <a:solidFill>
                  <a:srgbClr val="000000"/>
                </a:solidFill>
              </a:rPr>
              <a:t>situazione dei pagamenti del diritto annuale;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unito"/>
            </a:pPr>
            <a:r>
              <a:rPr lang="it" sz="1400">
                <a:solidFill>
                  <a:srgbClr val="000000"/>
                </a:solidFill>
              </a:rPr>
              <a:t>stato pratiche Registro Imprese (trasparenza amministrativa).</a:t>
            </a:r>
          </a:p>
          <a:p>
            <a:pPr lvl="0" algn="just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Il certificato digitale, contenuto all’interno della CNS, è emesso da un'apposita Autorità di certificazione (Certification Authority - CA) riconosciuta secondo standard internazionali, la quale garantisce la validità delle informazioni riportate nel certificato.</a:t>
            </a:r>
          </a:p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72" name="Shape 372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title"/>
          </p:nvPr>
        </p:nvSpPr>
        <p:spPr>
          <a:xfrm>
            <a:off x="1303800" y="1038525"/>
            <a:ext cx="7124100" cy="5316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it" sz="1800"/>
              <a:t>Obblighi dei titolari dei dispositivi di firma digitale</a:t>
            </a:r>
          </a:p>
        </p:txBody>
      </p:sp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1303800" y="1725275"/>
            <a:ext cx="7124100" cy="3364200"/>
          </a:xfrm>
          <a:prstGeom prst="rect">
            <a:avLst/>
          </a:prstGeom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</a:rPr>
              <a:t>Il Titolare è tenuto a:					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it" sz="1400">
                <a:solidFill>
                  <a:srgbClr val="000000"/>
                </a:solidFill>
              </a:rPr>
              <a:t>garantire la correttezza, la completezza e l'attualità delle informazioni fornite all'Ente Emettitore per la richiesta della CNS;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it" sz="1400">
                <a:solidFill>
                  <a:srgbClr val="000000"/>
                </a:solidFill>
              </a:rPr>
              <a:t>proteggere e conservare le proprie chiavi private con la massima accuratezza al fine di garantirne l’integrità e la riservatezza;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it" sz="1400">
                <a:solidFill>
                  <a:srgbClr val="000000"/>
                </a:solidFill>
              </a:rPr>
              <a:t>proteggere e conservare il codice di attivazione (PIN) utilizzato per l’abilitazione delle funzionalità della CNS, in luogo sicuro e diverso da quello in cui è custodito il dispositivo stesso;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it" sz="1400">
                <a:solidFill>
                  <a:srgbClr val="000000"/>
                </a:solidFill>
              </a:rPr>
              <a:t>proteggere e conservare il codice di sblocco (PUK) utilizzato per la riattivazione della CNS in luogo protetto e diverso da quello in cui è custodito il dispositivo stesso;</a:t>
            </a: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it" sz="1400">
                <a:solidFill>
                  <a:srgbClr val="000000"/>
                </a:solidFill>
              </a:rPr>
              <a:t>adottare ogni altra misura atta ad impedire la perdita, la compromissione o l'utilizzo improprio della chiave privata e della CNS.</a:t>
            </a:r>
          </a:p>
        </p:txBody>
      </p:sp>
      <p:pic>
        <p:nvPicPr>
          <p:cNvPr id="379" name="Shape 379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solidFill>
            <a:schemeClr val="accent3"/>
          </a:solidFill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endParaRPr sz="3000" b="1"/>
          </a:p>
          <a:p>
            <a:pPr lvl="0" algn="ctr">
              <a:spcBef>
                <a:spcPts val="0"/>
              </a:spcBef>
              <a:buNone/>
            </a:pPr>
            <a:r>
              <a:rPr lang="it" sz="3000" b="1" i="1"/>
              <a:t>Grazie per l’attenzione</a:t>
            </a:r>
          </a:p>
        </p:txBody>
      </p:sp>
      <p:pic>
        <p:nvPicPr>
          <p:cNvPr id="385" name="Shape 385" descr="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950" y="143775"/>
            <a:ext cx="2809875" cy="53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Microsoft Office PowerPoint</Application>
  <PresentationFormat>Presentazione su schermo (16:9)</PresentationFormat>
  <Paragraphs>95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Maven Pro</vt:lpstr>
      <vt:lpstr>Nunito</vt:lpstr>
      <vt:lpstr>momentum</vt:lpstr>
      <vt:lpstr>La C.N.S. - Carta Nazionale dei Servizi e la FIRMA DIGITALE</vt:lpstr>
      <vt:lpstr>Premessa</vt:lpstr>
      <vt:lpstr>Cos’è la C.N.S. - Carta Nazionale dei Servizi?</vt:lpstr>
      <vt:lpstr>Cos’è la Firma digitale?</vt:lpstr>
      <vt:lpstr>Caratteristiche della Firma digitale</vt:lpstr>
      <vt:lpstr>Come funziona la Firma digitale</vt:lpstr>
      <vt:lpstr>L’uso della Firma digitale</vt:lpstr>
      <vt:lpstr>L’uso della Firma digitale (segue)</vt:lpstr>
      <vt:lpstr>La firma CAdES</vt:lpstr>
      <vt:lpstr>La firma PAdES</vt:lpstr>
      <vt:lpstr>Differenze tra firma autografa e firma elettronica</vt:lpstr>
      <vt:lpstr>Chi può richiedere la Firma digitale</vt:lpstr>
      <vt:lpstr>Dispositivi di Firma digitale delle Camere di Commercio</vt:lpstr>
      <vt:lpstr>Dispositivi di Firma digitale delle Camere di Commercio - segue</vt:lpstr>
      <vt:lpstr>Obblighi dei titolari dei dispositivi di firma digitale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C.N.S. - Carta Nazionale dei Servizi e la FIRMA DIGITALE</dc:title>
  <dc:creator>Utente</dc:creator>
  <cp:lastModifiedBy>Utente</cp:lastModifiedBy>
  <cp:revision>1</cp:revision>
  <dcterms:modified xsi:type="dcterms:W3CDTF">2017-07-19T10:34:21Z</dcterms:modified>
</cp:coreProperties>
</file>